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310" r:id="rId3"/>
    <p:sldId id="337" r:id="rId4"/>
    <p:sldId id="259" r:id="rId5"/>
    <p:sldId id="290" r:id="rId6"/>
    <p:sldId id="336" r:id="rId7"/>
    <p:sldId id="339" r:id="rId8"/>
    <p:sldId id="309" r:id="rId9"/>
    <p:sldId id="313" r:id="rId10"/>
    <p:sldId id="311" r:id="rId11"/>
    <p:sldId id="314" r:id="rId12"/>
    <p:sldId id="340" r:id="rId13"/>
    <p:sldId id="341" r:id="rId14"/>
    <p:sldId id="275" r:id="rId15"/>
    <p:sldId id="318" r:id="rId16"/>
    <p:sldId id="315" r:id="rId17"/>
    <p:sldId id="317" r:id="rId18"/>
    <p:sldId id="321" r:id="rId19"/>
    <p:sldId id="322" r:id="rId20"/>
    <p:sldId id="323" r:id="rId21"/>
    <p:sldId id="332" r:id="rId22"/>
    <p:sldId id="334" r:id="rId23"/>
    <p:sldId id="335" r:id="rId24"/>
  </p:sldIdLst>
  <p:sldSz cx="12192000" cy="6858000"/>
  <p:notesSz cx="6889750" cy="10021888"/>
  <p:embeddedFontLst>
    <p:embeddedFont>
      <p:font typeface="Play" panose="020B060402020202020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gIdXPcRoQ8UDX9xl6PICD9Bv/O3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CA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A6D7F6E-5185-47C6-B820-0288A80E2E35}">
  <a:tblStyle styleId="{8A6D7F6E-5185-47C6-B820-0288A80E2E35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D39C3D3E-881A-42AF-8B0A-486E69755366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6081" autoAdjust="0"/>
  </p:normalViewPr>
  <p:slideViewPr>
    <p:cSldViewPr snapToGrid="0">
      <p:cViewPr varScale="1">
        <p:scale>
          <a:sx n="102" d="100"/>
          <a:sy n="102" d="100"/>
        </p:scale>
        <p:origin x="828" y="108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1" d="100"/>
          <a:sy n="71" d="100"/>
        </p:scale>
        <p:origin x="40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C7B618-276F-4AAA-85F1-2871957B5E54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35F5D81-56A6-4610-91D3-35F691591856}">
      <dgm:prSet/>
      <dgm:spPr/>
      <dgm:t>
        <a:bodyPr/>
        <a:lstStyle/>
        <a:p>
          <a:r>
            <a:rPr lang="en-GB" dirty="0"/>
            <a:t>Middle-aged </a:t>
          </a:r>
          <a:endParaRPr lang="en-US" dirty="0"/>
        </a:p>
      </dgm:t>
    </dgm:pt>
    <dgm:pt modelId="{46258515-7C47-4966-AF85-76DDA1382F04}" type="parTrans" cxnId="{628070E4-EA40-480C-8FCE-308B665AA914}">
      <dgm:prSet/>
      <dgm:spPr/>
      <dgm:t>
        <a:bodyPr/>
        <a:lstStyle/>
        <a:p>
          <a:endParaRPr lang="en-US"/>
        </a:p>
      </dgm:t>
    </dgm:pt>
    <dgm:pt modelId="{3988DB74-2CAC-4BAC-8782-82380F242ED0}" type="sibTrans" cxnId="{628070E4-EA40-480C-8FCE-308B665AA914}">
      <dgm:prSet/>
      <dgm:spPr/>
      <dgm:t>
        <a:bodyPr/>
        <a:lstStyle/>
        <a:p>
          <a:endParaRPr lang="en-US"/>
        </a:p>
      </dgm:t>
    </dgm:pt>
    <dgm:pt modelId="{B6E70779-EF20-4D5B-92F1-6A8F25641385}">
      <dgm:prSet/>
      <dgm:spPr/>
      <dgm:t>
        <a:bodyPr/>
        <a:lstStyle/>
        <a:p>
          <a:r>
            <a:rPr lang="en-GB"/>
            <a:t>Balanced male/female</a:t>
          </a:r>
          <a:endParaRPr lang="en-US"/>
        </a:p>
      </dgm:t>
    </dgm:pt>
    <dgm:pt modelId="{601AE017-66EE-49AF-B46F-15CF4490F70C}" type="parTrans" cxnId="{789E1CF2-996F-49B6-8B49-BBDBBAF24B9D}">
      <dgm:prSet/>
      <dgm:spPr/>
      <dgm:t>
        <a:bodyPr/>
        <a:lstStyle/>
        <a:p>
          <a:endParaRPr lang="en-US"/>
        </a:p>
      </dgm:t>
    </dgm:pt>
    <dgm:pt modelId="{A1BF07D5-9036-4C08-A711-9DA067FBADF9}" type="sibTrans" cxnId="{789E1CF2-996F-49B6-8B49-BBDBBAF24B9D}">
      <dgm:prSet/>
      <dgm:spPr/>
      <dgm:t>
        <a:bodyPr/>
        <a:lstStyle/>
        <a:p>
          <a:endParaRPr lang="en-US"/>
        </a:p>
      </dgm:t>
    </dgm:pt>
    <dgm:pt modelId="{1721E5BB-F19E-49F2-BB04-B06A036CB209}">
      <dgm:prSet/>
      <dgm:spPr/>
      <dgm:t>
        <a:bodyPr/>
        <a:lstStyle/>
        <a:p>
          <a:r>
            <a:rPr lang="en-GB"/>
            <a:t>Financially healthy</a:t>
          </a:r>
          <a:endParaRPr lang="en-US"/>
        </a:p>
      </dgm:t>
    </dgm:pt>
    <dgm:pt modelId="{3920A56F-3A04-41B3-A2AF-15C2AD1FA108}" type="parTrans" cxnId="{14B4ED22-2149-4710-8DB7-06142313686D}">
      <dgm:prSet/>
      <dgm:spPr/>
      <dgm:t>
        <a:bodyPr/>
        <a:lstStyle/>
        <a:p>
          <a:endParaRPr lang="en-US"/>
        </a:p>
      </dgm:t>
    </dgm:pt>
    <dgm:pt modelId="{2546E452-A407-4F96-AA3C-ADE7D0F30E05}" type="sibTrans" cxnId="{14B4ED22-2149-4710-8DB7-06142313686D}">
      <dgm:prSet/>
      <dgm:spPr/>
      <dgm:t>
        <a:bodyPr/>
        <a:lstStyle/>
        <a:p>
          <a:endParaRPr lang="en-US"/>
        </a:p>
      </dgm:t>
    </dgm:pt>
    <dgm:pt modelId="{C2230704-AA0B-4AB3-B337-B8CCF487C521}">
      <dgm:prSet/>
      <dgm:spPr/>
      <dgm:t>
        <a:bodyPr/>
        <a:lstStyle/>
        <a:p>
          <a:r>
            <a:rPr lang="en-GB"/>
            <a:t>Strong credit scores</a:t>
          </a:r>
          <a:endParaRPr lang="en-US"/>
        </a:p>
      </dgm:t>
    </dgm:pt>
    <dgm:pt modelId="{A0F35DB6-106A-4BA2-B15B-5EBAEA5D31E0}" type="parTrans" cxnId="{AA1F2CD7-1109-489B-A159-287DCC0CF455}">
      <dgm:prSet/>
      <dgm:spPr/>
      <dgm:t>
        <a:bodyPr/>
        <a:lstStyle/>
        <a:p>
          <a:endParaRPr lang="en-US"/>
        </a:p>
      </dgm:t>
    </dgm:pt>
    <dgm:pt modelId="{8E6E6626-0656-4110-8F3A-FDF5704AD642}" type="sibTrans" cxnId="{AA1F2CD7-1109-489B-A159-287DCC0CF455}">
      <dgm:prSet/>
      <dgm:spPr/>
      <dgm:t>
        <a:bodyPr/>
        <a:lstStyle/>
        <a:p>
          <a:endParaRPr lang="en-US"/>
        </a:p>
      </dgm:t>
    </dgm:pt>
    <dgm:pt modelId="{97776794-A7E3-4393-8A7B-091DBDE59B98}">
      <dgm:prSet/>
      <dgm:spPr/>
      <dgm:t>
        <a:bodyPr/>
        <a:lstStyle/>
        <a:p>
          <a:r>
            <a:rPr lang="en-GB"/>
            <a:t>Debit cards primary payment method</a:t>
          </a:r>
          <a:endParaRPr lang="en-US"/>
        </a:p>
      </dgm:t>
    </dgm:pt>
    <dgm:pt modelId="{1D323B6B-37FE-4265-94E1-2FC62040896A}" type="parTrans" cxnId="{D3C52B10-CE40-4A7A-9D9A-76C5BE4FD157}">
      <dgm:prSet/>
      <dgm:spPr/>
      <dgm:t>
        <a:bodyPr/>
        <a:lstStyle/>
        <a:p>
          <a:endParaRPr lang="en-US"/>
        </a:p>
      </dgm:t>
    </dgm:pt>
    <dgm:pt modelId="{CAA34C5A-3CDD-4C54-8336-32C2AD48165C}" type="sibTrans" cxnId="{D3C52B10-CE40-4A7A-9D9A-76C5BE4FD157}">
      <dgm:prSet/>
      <dgm:spPr/>
      <dgm:t>
        <a:bodyPr/>
        <a:lstStyle/>
        <a:p>
          <a:endParaRPr lang="en-US"/>
        </a:p>
      </dgm:t>
    </dgm:pt>
    <dgm:pt modelId="{0021435D-3AA2-435D-9F21-8B9C8BB85100}" type="pres">
      <dgm:prSet presAssocID="{2BC7B618-276F-4AAA-85F1-2871957B5E54}" presName="compositeShape" presStyleCnt="0">
        <dgm:presLayoutVars>
          <dgm:chMax val="7"/>
          <dgm:dir/>
          <dgm:resizeHandles val="exact"/>
        </dgm:presLayoutVars>
      </dgm:prSet>
      <dgm:spPr/>
    </dgm:pt>
    <dgm:pt modelId="{AEC917AE-9A04-40ED-BF7A-F6F9AAD79B8E}" type="pres">
      <dgm:prSet presAssocID="{2BC7B618-276F-4AAA-85F1-2871957B5E54}" presName="wedge1" presStyleLbl="node1" presStyleIdx="0" presStyleCnt="5"/>
      <dgm:spPr/>
    </dgm:pt>
    <dgm:pt modelId="{B13018D5-4A52-4695-A649-9213A836DFF8}" type="pres">
      <dgm:prSet presAssocID="{2BC7B618-276F-4AAA-85F1-2871957B5E54}" presName="dummy1a" presStyleCnt="0"/>
      <dgm:spPr/>
    </dgm:pt>
    <dgm:pt modelId="{43997041-3070-455B-B23A-F98603564759}" type="pres">
      <dgm:prSet presAssocID="{2BC7B618-276F-4AAA-85F1-2871957B5E54}" presName="dummy1b" presStyleCnt="0"/>
      <dgm:spPr/>
    </dgm:pt>
    <dgm:pt modelId="{3B431E20-8694-4C97-9680-5ECA002C4E04}" type="pres">
      <dgm:prSet presAssocID="{2BC7B618-276F-4AAA-85F1-2871957B5E54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43F6647-0E21-4D96-9B80-A9A8DB11611D}" type="pres">
      <dgm:prSet presAssocID="{2BC7B618-276F-4AAA-85F1-2871957B5E54}" presName="wedge2" presStyleLbl="node1" presStyleIdx="1" presStyleCnt="5"/>
      <dgm:spPr/>
    </dgm:pt>
    <dgm:pt modelId="{3390179B-2365-4311-BE2F-2A49FB5484D9}" type="pres">
      <dgm:prSet presAssocID="{2BC7B618-276F-4AAA-85F1-2871957B5E54}" presName="dummy2a" presStyleCnt="0"/>
      <dgm:spPr/>
    </dgm:pt>
    <dgm:pt modelId="{5547FCEA-485C-463A-B389-2252521AB2E5}" type="pres">
      <dgm:prSet presAssocID="{2BC7B618-276F-4AAA-85F1-2871957B5E54}" presName="dummy2b" presStyleCnt="0"/>
      <dgm:spPr/>
    </dgm:pt>
    <dgm:pt modelId="{D94B32D7-E69B-4DA1-8A58-7A7913AABF29}" type="pres">
      <dgm:prSet presAssocID="{2BC7B618-276F-4AAA-85F1-2871957B5E54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EBA97E60-8421-47AD-9FD5-F15DAD12D9CC}" type="pres">
      <dgm:prSet presAssocID="{2BC7B618-276F-4AAA-85F1-2871957B5E54}" presName="wedge3" presStyleLbl="node1" presStyleIdx="2" presStyleCnt="5"/>
      <dgm:spPr/>
    </dgm:pt>
    <dgm:pt modelId="{EE57E556-99C1-41A0-BE59-3B236126C3BB}" type="pres">
      <dgm:prSet presAssocID="{2BC7B618-276F-4AAA-85F1-2871957B5E54}" presName="dummy3a" presStyleCnt="0"/>
      <dgm:spPr/>
    </dgm:pt>
    <dgm:pt modelId="{D73A83FD-2F76-4B1E-8C6B-796931B6E879}" type="pres">
      <dgm:prSet presAssocID="{2BC7B618-276F-4AAA-85F1-2871957B5E54}" presName="dummy3b" presStyleCnt="0"/>
      <dgm:spPr/>
    </dgm:pt>
    <dgm:pt modelId="{2B891102-7BD2-4819-9689-3751A7B5B452}" type="pres">
      <dgm:prSet presAssocID="{2BC7B618-276F-4AAA-85F1-2871957B5E54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F29EC5B-C542-4B8A-8335-699305C613BE}" type="pres">
      <dgm:prSet presAssocID="{2BC7B618-276F-4AAA-85F1-2871957B5E54}" presName="wedge4" presStyleLbl="node1" presStyleIdx="3" presStyleCnt="5"/>
      <dgm:spPr/>
    </dgm:pt>
    <dgm:pt modelId="{DEA10E4E-AF86-42F6-BB58-9D8CEE719BE9}" type="pres">
      <dgm:prSet presAssocID="{2BC7B618-276F-4AAA-85F1-2871957B5E54}" presName="dummy4a" presStyleCnt="0"/>
      <dgm:spPr/>
    </dgm:pt>
    <dgm:pt modelId="{DAFA913C-E2F4-46BB-BC3C-2CA325062DAE}" type="pres">
      <dgm:prSet presAssocID="{2BC7B618-276F-4AAA-85F1-2871957B5E54}" presName="dummy4b" presStyleCnt="0"/>
      <dgm:spPr/>
    </dgm:pt>
    <dgm:pt modelId="{F166E592-BC48-4E82-A260-08E9B35F9E09}" type="pres">
      <dgm:prSet presAssocID="{2BC7B618-276F-4AAA-85F1-2871957B5E54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A727F719-D367-4D17-A9D6-7087150C0912}" type="pres">
      <dgm:prSet presAssocID="{2BC7B618-276F-4AAA-85F1-2871957B5E54}" presName="wedge5" presStyleLbl="node1" presStyleIdx="4" presStyleCnt="5"/>
      <dgm:spPr/>
    </dgm:pt>
    <dgm:pt modelId="{ECEFF997-C962-4663-9A23-C0EBD41420B2}" type="pres">
      <dgm:prSet presAssocID="{2BC7B618-276F-4AAA-85F1-2871957B5E54}" presName="dummy5a" presStyleCnt="0"/>
      <dgm:spPr/>
    </dgm:pt>
    <dgm:pt modelId="{D15C89B7-1BF5-4412-ABF9-B7ECBB4B4663}" type="pres">
      <dgm:prSet presAssocID="{2BC7B618-276F-4AAA-85F1-2871957B5E54}" presName="dummy5b" presStyleCnt="0"/>
      <dgm:spPr/>
    </dgm:pt>
    <dgm:pt modelId="{15EDD2ED-2A9A-4089-A63C-BC134F0CBC28}" type="pres">
      <dgm:prSet presAssocID="{2BC7B618-276F-4AAA-85F1-2871957B5E54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  <dgm:pt modelId="{4AD86112-308F-477F-A582-972226C8C590}" type="pres">
      <dgm:prSet presAssocID="{3988DB74-2CAC-4BAC-8782-82380F242ED0}" presName="arrowWedge1" presStyleLbl="fgSibTrans2D1" presStyleIdx="0" presStyleCnt="5"/>
      <dgm:spPr/>
    </dgm:pt>
    <dgm:pt modelId="{FD7B47E2-8C74-4C39-8E5C-7DEF7E553BE9}" type="pres">
      <dgm:prSet presAssocID="{A1BF07D5-9036-4C08-A711-9DA067FBADF9}" presName="arrowWedge2" presStyleLbl="fgSibTrans2D1" presStyleIdx="1" presStyleCnt="5"/>
      <dgm:spPr/>
    </dgm:pt>
    <dgm:pt modelId="{1C9F4594-37BA-4E1A-B532-F9CA3ABD934F}" type="pres">
      <dgm:prSet presAssocID="{2546E452-A407-4F96-AA3C-ADE7D0F30E05}" presName="arrowWedge3" presStyleLbl="fgSibTrans2D1" presStyleIdx="2" presStyleCnt="5"/>
      <dgm:spPr/>
    </dgm:pt>
    <dgm:pt modelId="{D070EB91-ED20-447B-81B0-59A6B16AC292}" type="pres">
      <dgm:prSet presAssocID="{8E6E6626-0656-4110-8F3A-FDF5704AD642}" presName="arrowWedge4" presStyleLbl="fgSibTrans2D1" presStyleIdx="3" presStyleCnt="5"/>
      <dgm:spPr/>
    </dgm:pt>
    <dgm:pt modelId="{90BA2DF5-8B23-4256-997A-5982E44E6BA4}" type="pres">
      <dgm:prSet presAssocID="{CAA34C5A-3CDD-4C54-8336-32C2AD48165C}" presName="arrowWedge5" presStyleLbl="fgSibTrans2D1" presStyleIdx="4" presStyleCnt="5"/>
      <dgm:spPr/>
    </dgm:pt>
  </dgm:ptLst>
  <dgm:cxnLst>
    <dgm:cxn modelId="{D3C52B10-CE40-4A7A-9D9A-76C5BE4FD157}" srcId="{2BC7B618-276F-4AAA-85F1-2871957B5E54}" destId="{97776794-A7E3-4393-8A7B-091DBDE59B98}" srcOrd="4" destOrd="0" parTransId="{1D323B6B-37FE-4265-94E1-2FC62040896A}" sibTransId="{CAA34C5A-3CDD-4C54-8336-32C2AD48165C}"/>
    <dgm:cxn modelId="{8BE82E11-F7E3-492A-9C4C-B2282525BAA4}" type="presOf" srcId="{635F5D81-56A6-4610-91D3-35F691591856}" destId="{3B431E20-8694-4C97-9680-5ECA002C4E04}" srcOrd="1" destOrd="0" presId="urn:microsoft.com/office/officeart/2005/8/layout/cycle8"/>
    <dgm:cxn modelId="{C1265616-850B-40C1-A156-A628E4F0CF83}" type="presOf" srcId="{97776794-A7E3-4393-8A7B-091DBDE59B98}" destId="{A727F719-D367-4D17-A9D6-7087150C0912}" srcOrd="0" destOrd="0" presId="urn:microsoft.com/office/officeart/2005/8/layout/cycle8"/>
    <dgm:cxn modelId="{14B4ED22-2149-4710-8DB7-06142313686D}" srcId="{2BC7B618-276F-4AAA-85F1-2871957B5E54}" destId="{1721E5BB-F19E-49F2-BB04-B06A036CB209}" srcOrd="2" destOrd="0" parTransId="{3920A56F-3A04-41B3-A2AF-15C2AD1FA108}" sibTransId="{2546E452-A407-4F96-AA3C-ADE7D0F30E05}"/>
    <dgm:cxn modelId="{0B0A412B-9FAF-4B4D-B467-058F666C1331}" type="presOf" srcId="{97776794-A7E3-4393-8A7B-091DBDE59B98}" destId="{15EDD2ED-2A9A-4089-A63C-BC134F0CBC28}" srcOrd="1" destOrd="0" presId="urn:microsoft.com/office/officeart/2005/8/layout/cycle8"/>
    <dgm:cxn modelId="{2E8C345D-E0A3-4CAE-A814-AF670786EAF0}" type="presOf" srcId="{1721E5BB-F19E-49F2-BB04-B06A036CB209}" destId="{2B891102-7BD2-4819-9689-3751A7B5B452}" srcOrd="1" destOrd="0" presId="urn:microsoft.com/office/officeart/2005/8/layout/cycle8"/>
    <dgm:cxn modelId="{633D1C6B-E4AD-423F-80A1-EB6446A3AC05}" type="presOf" srcId="{C2230704-AA0B-4AB3-B337-B8CCF487C521}" destId="{7F29EC5B-C542-4B8A-8335-699305C613BE}" srcOrd="0" destOrd="0" presId="urn:microsoft.com/office/officeart/2005/8/layout/cycle8"/>
    <dgm:cxn modelId="{7FFCF072-3E09-49A6-925F-046E4DE38FF5}" type="presOf" srcId="{B6E70779-EF20-4D5B-92F1-6A8F25641385}" destId="{C43F6647-0E21-4D96-9B80-A9A8DB11611D}" srcOrd="0" destOrd="0" presId="urn:microsoft.com/office/officeart/2005/8/layout/cycle8"/>
    <dgm:cxn modelId="{43D7D657-1226-4B22-89D5-64CED7AD499C}" type="presOf" srcId="{635F5D81-56A6-4610-91D3-35F691591856}" destId="{AEC917AE-9A04-40ED-BF7A-F6F9AAD79B8E}" srcOrd="0" destOrd="0" presId="urn:microsoft.com/office/officeart/2005/8/layout/cycle8"/>
    <dgm:cxn modelId="{9C2F1FB3-563F-4487-A6B3-56C48F6B5B36}" type="presOf" srcId="{B6E70779-EF20-4D5B-92F1-6A8F25641385}" destId="{D94B32D7-E69B-4DA1-8A58-7A7913AABF29}" srcOrd="1" destOrd="0" presId="urn:microsoft.com/office/officeart/2005/8/layout/cycle8"/>
    <dgm:cxn modelId="{DD16A5B5-3337-4361-9DA9-9CEE559BCE6C}" type="presOf" srcId="{C2230704-AA0B-4AB3-B337-B8CCF487C521}" destId="{F166E592-BC48-4E82-A260-08E9B35F9E09}" srcOrd="1" destOrd="0" presId="urn:microsoft.com/office/officeart/2005/8/layout/cycle8"/>
    <dgm:cxn modelId="{5C0661C1-A969-42B5-AD6C-AE50AA7119C4}" type="presOf" srcId="{2BC7B618-276F-4AAA-85F1-2871957B5E54}" destId="{0021435D-3AA2-435D-9F21-8B9C8BB85100}" srcOrd="0" destOrd="0" presId="urn:microsoft.com/office/officeart/2005/8/layout/cycle8"/>
    <dgm:cxn modelId="{AA1F2CD7-1109-489B-A159-287DCC0CF455}" srcId="{2BC7B618-276F-4AAA-85F1-2871957B5E54}" destId="{C2230704-AA0B-4AB3-B337-B8CCF487C521}" srcOrd="3" destOrd="0" parTransId="{A0F35DB6-106A-4BA2-B15B-5EBAEA5D31E0}" sibTransId="{8E6E6626-0656-4110-8F3A-FDF5704AD642}"/>
    <dgm:cxn modelId="{90CB37DA-F448-48BC-B705-0DFB2DF26CDA}" type="presOf" srcId="{1721E5BB-F19E-49F2-BB04-B06A036CB209}" destId="{EBA97E60-8421-47AD-9FD5-F15DAD12D9CC}" srcOrd="0" destOrd="0" presId="urn:microsoft.com/office/officeart/2005/8/layout/cycle8"/>
    <dgm:cxn modelId="{628070E4-EA40-480C-8FCE-308B665AA914}" srcId="{2BC7B618-276F-4AAA-85F1-2871957B5E54}" destId="{635F5D81-56A6-4610-91D3-35F691591856}" srcOrd="0" destOrd="0" parTransId="{46258515-7C47-4966-AF85-76DDA1382F04}" sibTransId="{3988DB74-2CAC-4BAC-8782-82380F242ED0}"/>
    <dgm:cxn modelId="{789E1CF2-996F-49B6-8B49-BBDBBAF24B9D}" srcId="{2BC7B618-276F-4AAA-85F1-2871957B5E54}" destId="{B6E70779-EF20-4D5B-92F1-6A8F25641385}" srcOrd="1" destOrd="0" parTransId="{601AE017-66EE-49AF-B46F-15CF4490F70C}" sibTransId="{A1BF07D5-9036-4C08-A711-9DA067FBADF9}"/>
    <dgm:cxn modelId="{594B3695-B8DF-4BEB-9321-3E4076CC8C65}" type="presParOf" srcId="{0021435D-3AA2-435D-9F21-8B9C8BB85100}" destId="{AEC917AE-9A04-40ED-BF7A-F6F9AAD79B8E}" srcOrd="0" destOrd="0" presId="urn:microsoft.com/office/officeart/2005/8/layout/cycle8"/>
    <dgm:cxn modelId="{3EF45DDA-A863-4163-8039-CA4CA635607B}" type="presParOf" srcId="{0021435D-3AA2-435D-9F21-8B9C8BB85100}" destId="{B13018D5-4A52-4695-A649-9213A836DFF8}" srcOrd="1" destOrd="0" presId="urn:microsoft.com/office/officeart/2005/8/layout/cycle8"/>
    <dgm:cxn modelId="{588B0BCD-3D78-4409-9300-6E01142F8614}" type="presParOf" srcId="{0021435D-3AA2-435D-9F21-8B9C8BB85100}" destId="{43997041-3070-455B-B23A-F98603564759}" srcOrd="2" destOrd="0" presId="urn:microsoft.com/office/officeart/2005/8/layout/cycle8"/>
    <dgm:cxn modelId="{FF8E901A-015F-4DC5-822E-6EB696612441}" type="presParOf" srcId="{0021435D-3AA2-435D-9F21-8B9C8BB85100}" destId="{3B431E20-8694-4C97-9680-5ECA002C4E04}" srcOrd="3" destOrd="0" presId="urn:microsoft.com/office/officeart/2005/8/layout/cycle8"/>
    <dgm:cxn modelId="{FA2C1EC6-23B8-4283-AE03-1750138E0789}" type="presParOf" srcId="{0021435D-3AA2-435D-9F21-8B9C8BB85100}" destId="{C43F6647-0E21-4D96-9B80-A9A8DB11611D}" srcOrd="4" destOrd="0" presId="urn:microsoft.com/office/officeart/2005/8/layout/cycle8"/>
    <dgm:cxn modelId="{A79FE0CA-59BA-440C-B8B3-0F97BB5AB39D}" type="presParOf" srcId="{0021435D-3AA2-435D-9F21-8B9C8BB85100}" destId="{3390179B-2365-4311-BE2F-2A49FB5484D9}" srcOrd="5" destOrd="0" presId="urn:microsoft.com/office/officeart/2005/8/layout/cycle8"/>
    <dgm:cxn modelId="{96A6DCAD-B5C8-4746-B7D4-DE1C8A620282}" type="presParOf" srcId="{0021435D-3AA2-435D-9F21-8B9C8BB85100}" destId="{5547FCEA-485C-463A-B389-2252521AB2E5}" srcOrd="6" destOrd="0" presId="urn:microsoft.com/office/officeart/2005/8/layout/cycle8"/>
    <dgm:cxn modelId="{05F8B6CB-6791-478D-9F94-7451FDBE12DA}" type="presParOf" srcId="{0021435D-3AA2-435D-9F21-8B9C8BB85100}" destId="{D94B32D7-E69B-4DA1-8A58-7A7913AABF29}" srcOrd="7" destOrd="0" presId="urn:microsoft.com/office/officeart/2005/8/layout/cycle8"/>
    <dgm:cxn modelId="{87886691-1679-4673-815A-E18ED1C0EEBC}" type="presParOf" srcId="{0021435D-3AA2-435D-9F21-8B9C8BB85100}" destId="{EBA97E60-8421-47AD-9FD5-F15DAD12D9CC}" srcOrd="8" destOrd="0" presId="urn:microsoft.com/office/officeart/2005/8/layout/cycle8"/>
    <dgm:cxn modelId="{A040FDE6-ACDE-4C1C-B173-22295AB120C4}" type="presParOf" srcId="{0021435D-3AA2-435D-9F21-8B9C8BB85100}" destId="{EE57E556-99C1-41A0-BE59-3B236126C3BB}" srcOrd="9" destOrd="0" presId="urn:microsoft.com/office/officeart/2005/8/layout/cycle8"/>
    <dgm:cxn modelId="{EEA9F29F-525A-46FA-90E3-5A624BE76305}" type="presParOf" srcId="{0021435D-3AA2-435D-9F21-8B9C8BB85100}" destId="{D73A83FD-2F76-4B1E-8C6B-796931B6E879}" srcOrd="10" destOrd="0" presId="urn:microsoft.com/office/officeart/2005/8/layout/cycle8"/>
    <dgm:cxn modelId="{3F3C15CB-754F-4222-A7B6-128176D2A2D0}" type="presParOf" srcId="{0021435D-3AA2-435D-9F21-8B9C8BB85100}" destId="{2B891102-7BD2-4819-9689-3751A7B5B452}" srcOrd="11" destOrd="0" presId="urn:microsoft.com/office/officeart/2005/8/layout/cycle8"/>
    <dgm:cxn modelId="{18DB8B22-262E-4A4D-9A82-8D99687F545D}" type="presParOf" srcId="{0021435D-3AA2-435D-9F21-8B9C8BB85100}" destId="{7F29EC5B-C542-4B8A-8335-699305C613BE}" srcOrd="12" destOrd="0" presId="urn:microsoft.com/office/officeart/2005/8/layout/cycle8"/>
    <dgm:cxn modelId="{A571A5FE-AB28-49C5-BEA6-18B01892DE92}" type="presParOf" srcId="{0021435D-3AA2-435D-9F21-8B9C8BB85100}" destId="{DEA10E4E-AF86-42F6-BB58-9D8CEE719BE9}" srcOrd="13" destOrd="0" presId="urn:microsoft.com/office/officeart/2005/8/layout/cycle8"/>
    <dgm:cxn modelId="{CF49216A-8F04-47AE-AB2C-A4282A69C0FB}" type="presParOf" srcId="{0021435D-3AA2-435D-9F21-8B9C8BB85100}" destId="{DAFA913C-E2F4-46BB-BC3C-2CA325062DAE}" srcOrd="14" destOrd="0" presId="urn:microsoft.com/office/officeart/2005/8/layout/cycle8"/>
    <dgm:cxn modelId="{3861ABF5-F846-4913-B8A1-DD2760B6251C}" type="presParOf" srcId="{0021435D-3AA2-435D-9F21-8B9C8BB85100}" destId="{F166E592-BC48-4E82-A260-08E9B35F9E09}" srcOrd="15" destOrd="0" presId="urn:microsoft.com/office/officeart/2005/8/layout/cycle8"/>
    <dgm:cxn modelId="{19B7665B-21F9-4F00-995B-E4F67D70B6D5}" type="presParOf" srcId="{0021435D-3AA2-435D-9F21-8B9C8BB85100}" destId="{A727F719-D367-4D17-A9D6-7087150C0912}" srcOrd="16" destOrd="0" presId="urn:microsoft.com/office/officeart/2005/8/layout/cycle8"/>
    <dgm:cxn modelId="{4C68A048-7F86-4146-939D-D148776582C3}" type="presParOf" srcId="{0021435D-3AA2-435D-9F21-8B9C8BB85100}" destId="{ECEFF997-C962-4663-9A23-C0EBD41420B2}" srcOrd="17" destOrd="0" presId="urn:microsoft.com/office/officeart/2005/8/layout/cycle8"/>
    <dgm:cxn modelId="{252D8DAD-48D8-4047-B73F-A50FEDF38B5B}" type="presParOf" srcId="{0021435D-3AA2-435D-9F21-8B9C8BB85100}" destId="{D15C89B7-1BF5-4412-ABF9-B7ECBB4B4663}" srcOrd="18" destOrd="0" presId="urn:microsoft.com/office/officeart/2005/8/layout/cycle8"/>
    <dgm:cxn modelId="{5D48FDD8-1D9C-44D6-8A48-4F52F1E8799F}" type="presParOf" srcId="{0021435D-3AA2-435D-9F21-8B9C8BB85100}" destId="{15EDD2ED-2A9A-4089-A63C-BC134F0CBC28}" srcOrd="19" destOrd="0" presId="urn:microsoft.com/office/officeart/2005/8/layout/cycle8"/>
    <dgm:cxn modelId="{4297BCE7-59FA-43EA-8A74-B2D34FAD2C66}" type="presParOf" srcId="{0021435D-3AA2-435D-9F21-8B9C8BB85100}" destId="{4AD86112-308F-477F-A582-972226C8C590}" srcOrd="20" destOrd="0" presId="urn:microsoft.com/office/officeart/2005/8/layout/cycle8"/>
    <dgm:cxn modelId="{FC9CD3AD-CB4A-4C22-9602-4065B6EE5779}" type="presParOf" srcId="{0021435D-3AA2-435D-9F21-8B9C8BB85100}" destId="{FD7B47E2-8C74-4C39-8E5C-7DEF7E553BE9}" srcOrd="21" destOrd="0" presId="urn:microsoft.com/office/officeart/2005/8/layout/cycle8"/>
    <dgm:cxn modelId="{174AF751-7CFE-4AC5-B773-CE478A7A52AC}" type="presParOf" srcId="{0021435D-3AA2-435D-9F21-8B9C8BB85100}" destId="{1C9F4594-37BA-4E1A-B532-F9CA3ABD934F}" srcOrd="22" destOrd="0" presId="urn:microsoft.com/office/officeart/2005/8/layout/cycle8"/>
    <dgm:cxn modelId="{33AB0F03-EA13-44EF-8210-19720424C749}" type="presParOf" srcId="{0021435D-3AA2-435D-9F21-8B9C8BB85100}" destId="{D070EB91-ED20-447B-81B0-59A6B16AC292}" srcOrd="23" destOrd="0" presId="urn:microsoft.com/office/officeart/2005/8/layout/cycle8"/>
    <dgm:cxn modelId="{8D53876F-E5D1-40C1-A231-3CC3D2693719}" type="presParOf" srcId="{0021435D-3AA2-435D-9F21-8B9C8BB85100}" destId="{90BA2DF5-8B23-4256-997A-5982E44E6BA4}" srcOrd="2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917AE-9A04-40ED-BF7A-F6F9AAD79B8E}">
      <dsp:nvSpPr>
        <dsp:cNvPr id="0" name=""/>
        <dsp:cNvSpPr/>
      </dsp:nvSpPr>
      <dsp:spPr>
        <a:xfrm>
          <a:off x="1074844" y="228075"/>
          <a:ext cx="3095053" cy="3095053"/>
        </a:xfrm>
        <a:prstGeom prst="pie">
          <a:avLst>
            <a:gd name="adj1" fmla="val 16200000"/>
            <a:gd name="adj2" fmla="val 205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Middle-aged </a:t>
          </a:r>
          <a:endParaRPr lang="en-US" sz="1200" kern="1200" dirty="0"/>
        </a:p>
      </dsp:txBody>
      <dsp:txXfrm>
        <a:off x="2689431" y="748339"/>
        <a:ext cx="994838" cy="663225"/>
      </dsp:txXfrm>
    </dsp:sp>
    <dsp:sp modelId="{C43F6647-0E21-4D96-9B80-A9A8DB11611D}">
      <dsp:nvSpPr>
        <dsp:cNvPr id="0" name=""/>
        <dsp:cNvSpPr/>
      </dsp:nvSpPr>
      <dsp:spPr>
        <a:xfrm>
          <a:off x="1101373" y="310610"/>
          <a:ext cx="3095053" cy="3095053"/>
        </a:xfrm>
        <a:prstGeom prst="pie">
          <a:avLst>
            <a:gd name="adj1" fmla="val 20520000"/>
            <a:gd name="adj2" fmla="val 32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Balanced male/female</a:t>
          </a:r>
          <a:endParaRPr lang="en-US" sz="1200" kern="1200"/>
        </a:p>
      </dsp:txBody>
      <dsp:txXfrm>
        <a:off x="3094735" y="1724755"/>
        <a:ext cx="921147" cy="736917"/>
      </dsp:txXfrm>
    </dsp:sp>
    <dsp:sp modelId="{EBA97E60-8421-47AD-9FD5-F15DAD12D9CC}">
      <dsp:nvSpPr>
        <dsp:cNvPr id="0" name=""/>
        <dsp:cNvSpPr/>
      </dsp:nvSpPr>
      <dsp:spPr>
        <a:xfrm>
          <a:off x="1031366" y="361458"/>
          <a:ext cx="3095053" cy="3095053"/>
        </a:xfrm>
        <a:prstGeom prst="pie">
          <a:avLst>
            <a:gd name="adj1" fmla="val 3240000"/>
            <a:gd name="adj2" fmla="val 756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Financially healthy</a:t>
          </a:r>
          <a:endParaRPr lang="en-US" sz="1200" kern="1200"/>
        </a:p>
      </dsp:txBody>
      <dsp:txXfrm>
        <a:off x="2136742" y="2535365"/>
        <a:ext cx="884301" cy="810609"/>
      </dsp:txXfrm>
    </dsp:sp>
    <dsp:sp modelId="{7F29EC5B-C542-4B8A-8335-699305C613BE}">
      <dsp:nvSpPr>
        <dsp:cNvPr id="0" name=""/>
        <dsp:cNvSpPr/>
      </dsp:nvSpPr>
      <dsp:spPr>
        <a:xfrm>
          <a:off x="961359" y="310610"/>
          <a:ext cx="3095053" cy="3095053"/>
        </a:xfrm>
        <a:prstGeom prst="pie">
          <a:avLst>
            <a:gd name="adj1" fmla="val 7560000"/>
            <a:gd name="adj2" fmla="val 1188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Strong credit scores</a:t>
          </a:r>
          <a:endParaRPr lang="en-US" sz="1200" kern="1200"/>
        </a:p>
      </dsp:txBody>
      <dsp:txXfrm>
        <a:off x="1141904" y="1724755"/>
        <a:ext cx="921147" cy="736917"/>
      </dsp:txXfrm>
    </dsp:sp>
    <dsp:sp modelId="{A727F719-D367-4D17-A9D6-7087150C0912}">
      <dsp:nvSpPr>
        <dsp:cNvPr id="0" name=""/>
        <dsp:cNvSpPr/>
      </dsp:nvSpPr>
      <dsp:spPr>
        <a:xfrm>
          <a:off x="987888" y="228075"/>
          <a:ext cx="3095053" cy="3095053"/>
        </a:xfrm>
        <a:prstGeom prst="pie">
          <a:avLst>
            <a:gd name="adj1" fmla="val 1188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Debit cards primary payment method</a:t>
          </a:r>
          <a:endParaRPr lang="en-US" sz="1200" kern="1200"/>
        </a:p>
      </dsp:txBody>
      <dsp:txXfrm>
        <a:off x="1473517" y="748339"/>
        <a:ext cx="994838" cy="663225"/>
      </dsp:txXfrm>
    </dsp:sp>
    <dsp:sp modelId="{4AD86112-308F-477F-A582-972226C8C590}">
      <dsp:nvSpPr>
        <dsp:cNvPr id="0" name=""/>
        <dsp:cNvSpPr/>
      </dsp:nvSpPr>
      <dsp:spPr>
        <a:xfrm>
          <a:off x="883100" y="36477"/>
          <a:ext cx="3478251" cy="3478251"/>
        </a:xfrm>
        <a:prstGeom prst="circularArrow">
          <a:avLst>
            <a:gd name="adj1" fmla="val 5085"/>
            <a:gd name="adj2" fmla="val 327528"/>
            <a:gd name="adj3" fmla="val 20192361"/>
            <a:gd name="adj4" fmla="val 16200324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B47E2-8C74-4C39-8E5C-7DEF7E553BE9}">
      <dsp:nvSpPr>
        <dsp:cNvPr id="0" name=""/>
        <dsp:cNvSpPr/>
      </dsp:nvSpPr>
      <dsp:spPr>
        <a:xfrm>
          <a:off x="909989" y="118985"/>
          <a:ext cx="3478251" cy="3478251"/>
        </a:xfrm>
        <a:prstGeom prst="circularArrow">
          <a:avLst>
            <a:gd name="adj1" fmla="val 5085"/>
            <a:gd name="adj2" fmla="val 327528"/>
            <a:gd name="adj3" fmla="val 2912753"/>
            <a:gd name="adj4" fmla="val 20519953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F4594-37BA-4E1A-B532-F9CA3ABD934F}">
      <dsp:nvSpPr>
        <dsp:cNvPr id="0" name=""/>
        <dsp:cNvSpPr/>
      </dsp:nvSpPr>
      <dsp:spPr>
        <a:xfrm>
          <a:off x="839767" y="169987"/>
          <a:ext cx="3478251" cy="3478251"/>
        </a:xfrm>
        <a:prstGeom prst="circularArrow">
          <a:avLst>
            <a:gd name="adj1" fmla="val 5085"/>
            <a:gd name="adj2" fmla="val 327528"/>
            <a:gd name="adj3" fmla="val 7232777"/>
            <a:gd name="adj4" fmla="val 3239695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70EB91-ED20-447B-81B0-59A6B16AC292}">
      <dsp:nvSpPr>
        <dsp:cNvPr id="0" name=""/>
        <dsp:cNvSpPr/>
      </dsp:nvSpPr>
      <dsp:spPr>
        <a:xfrm>
          <a:off x="769546" y="118985"/>
          <a:ext cx="3478251" cy="3478251"/>
        </a:xfrm>
        <a:prstGeom prst="circularArrow">
          <a:avLst>
            <a:gd name="adj1" fmla="val 5085"/>
            <a:gd name="adj2" fmla="val 327528"/>
            <a:gd name="adj3" fmla="val 11552519"/>
            <a:gd name="adj4" fmla="val 7559718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BA2DF5-8B23-4256-997A-5982E44E6BA4}">
      <dsp:nvSpPr>
        <dsp:cNvPr id="0" name=""/>
        <dsp:cNvSpPr/>
      </dsp:nvSpPr>
      <dsp:spPr>
        <a:xfrm>
          <a:off x="796435" y="36477"/>
          <a:ext cx="3478251" cy="3478251"/>
        </a:xfrm>
        <a:prstGeom prst="circularArrow">
          <a:avLst>
            <a:gd name="adj1" fmla="val 5085"/>
            <a:gd name="adj2" fmla="val 327528"/>
            <a:gd name="adj3" fmla="val 15872148"/>
            <a:gd name="adj4" fmla="val 11880111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FC3ECB7-BF8C-50A7-04C3-9D82C13B22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F3DBFD-7E74-86B3-2B23-CDDFD3EEA15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02075" y="0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2B703E-E22D-4CF8-8C59-6D9E86B46692}" type="datetimeFigureOut">
              <a:rPr lang="en-GB" smtClean="0"/>
              <a:t>11/12/2025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34F7F-DBFE-282B-6965-153245A849B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20238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A1524-0E3C-A470-F6BB-C73183F6A70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02075" y="9520238"/>
            <a:ext cx="2986088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F6948C-7259-449D-9E4A-9FB815149D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460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18" tIns="96618" rIns="96618" bIns="96618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475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Fair Isaac Corporation (FICO)</a:t>
            </a:r>
            <a:r>
              <a:rPr lang="en-GB" dirty="0"/>
              <a:t> → Founded in 1956, it developed the scoring system that became the industry standard.</a:t>
            </a:r>
          </a:p>
          <a:p>
            <a:r>
              <a:rPr lang="en-GB" b="1" dirty="0"/>
              <a:t>FICO Score</a:t>
            </a:r>
            <a:r>
              <a:rPr lang="en-GB" dirty="0"/>
              <a:t> → A credit score based on information in your credit reports, used by banks, credit card issuers, and other lenders to assess risk.</a:t>
            </a:r>
          </a:p>
          <a:p>
            <a:r>
              <a:rPr lang="en-GB" b="1" dirty="0"/>
              <a:t>Range</a:t>
            </a:r>
            <a:r>
              <a:rPr lang="en-GB" dirty="0"/>
              <a:t> → Usually 300–850, with higher scores indicating lower credit risk.</a:t>
            </a:r>
          </a:p>
          <a:p>
            <a:pPr marL="167767" indent="0">
              <a:buNone/>
            </a:pPr>
            <a:r>
              <a:rPr lang="en-GB" dirty="0"/>
              <a:t>FICO scores are built from five weighted factors:</a:t>
            </a:r>
          </a:p>
          <a:p>
            <a:r>
              <a:rPr lang="en-GB" b="1" dirty="0"/>
              <a:t>Payment history (35%)</a:t>
            </a:r>
            <a:r>
              <a:rPr lang="en-GB" dirty="0"/>
              <a:t> – on‑time vs late payments.</a:t>
            </a:r>
          </a:p>
          <a:p>
            <a:r>
              <a:rPr lang="en-GB" b="1" dirty="0"/>
              <a:t>Amounts owed (30%)</a:t>
            </a:r>
            <a:r>
              <a:rPr lang="en-GB" dirty="0"/>
              <a:t> – how much of your available credit you’re using.</a:t>
            </a:r>
          </a:p>
          <a:p>
            <a:r>
              <a:rPr lang="en-GB" b="1" dirty="0"/>
              <a:t>Length of credit history (15%)</a:t>
            </a:r>
            <a:r>
              <a:rPr lang="en-GB" dirty="0"/>
              <a:t> – how long you’ve had accounts.</a:t>
            </a:r>
          </a:p>
          <a:p>
            <a:r>
              <a:rPr lang="en-GB" b="1" dirty="0"/>
              <a:t>Credit mix (10%)</a:t>
            </a:r>
            <a:r>
              <a:rPr lang="en-GB" dirty="0"/>
              <a:t> – variety of credit types (cards, loans, mortgages).</a:t>
            </a:r>
          </a:p>
          <a:p>
            <a:r>
              <a:rPr lang="en-GB" b="1" dirty="0"/>
              <a:t>New credit (10%)</a:t>
            </a:r>
            <a:r>
              <a:rPr lang="en-GB" dirty="0"/>
              <a:t> – frequency of new applications.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209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Gender balance – across all features – nothing stands out as different</a:t>
            </a:r>
          </a:p>
        </p:txBody>
      </p:sp>
    </p:spTree>
    <p:extLst>
      <p:ext uri="{BB962C8B-B14F-4D97-AF65-F5344CB8AC3E}">
        <p14:creationId xmlns:p14="http://schemas.microsoft.com/office/powerpoint/2010/main" val="2421410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D3C77EBF-83F9-8149-461E-0E4C518E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>
            <a:extLst>
              <a:ext uri="{FF2B5EF4-FFF2-40B4-BE49-F238E27FC236}">
                <a16:creationId xmlns:a16="http://schemas.microsoft.com/office/drawing/2014/main" id="{C4C1894B-838A-1D41-D700-C59D41B968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82" name="Google Shape;82;p1:notes">
            <a:extLst>
              <a:ext uri="{FF2B5EF4-FFF2-40B4-BE49-F238E27FC236}">
                <a16:creationId xmlns:a16="http://schemas.microsoft.com/office/drawing/2014/main" id="{2983C43F-CFC0-96F4-2C01-FCE6A9ED21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8932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33729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3130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AFB6F-20E6-35ED-C266-AAFFD38E5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B3023A-4C5F-DE61-30F8-6D61270E60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11B493-84EF-E399-0649-2DEDB14B7F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Gender balance – across all features – nothing stands out as different e.g. median retirement age is 66 for both males and females</a:t>
            </a:r>
          </a:p>
          <a:p>
            <a:r>
              <a:rPr lang="en-GB" dirty="0"/>
              <a:t>Age – quite distinct: </a:t>
            </a:r>
          </a:p>
          <a:p>
            <a:r>
              <a:rPr lang="en-GB" dirty="0"/>
              <a:t>FICO (Fair Isaac Corporation) scale: Poor: 300-579; Fair: 580-669; Good: 670-739; Very Good: 740-799; Exceptional: 800-850 </a:t>
            </a:r>
          </a:p>
          <a:p>
            <a:r>
              <a:rPr lang="en-GB" dirty="0"/>
              <a:t>Spending – Individual transactions higher among younger customers(&lt;30 yrs old) but in terms of total spending  </a:t>
            </a:r>
          </a:p>
        </p:txBody>
      </p:sp>
    </p:spTree>
    <p:extLst>
      <p:ext uri="{BB962C8B-B14F-4D97-AF65-F5344CB8AC3E}">
        <p14:creationId xmlns:p14="http://schemas.microsoft.com/office/powerpoint/2010/main" val="3641141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83169" indent="-315402" defTabSz="966338"/>
            <a:r>
              <a:rPr lang="en-GB" b="1" dirty="0"/>
              <a:t>Yearly Income and Debt </a:t>
            </a:r>
            <a:r>
              <a:rPr lang="en-GB" dirty="0"/>
              <a:t>– moderate positive correlation i.e. as income increases, total debt tends to grow as well</a:t>
            </a:r>
          </a:p>
          <a:p>
            <a:pPr marL="483169" indent="-315402" defTabSz="966338"/>
            <a:r>
              <a:rPr lang="en-GB" b="1" dirty="0"/>
              <a:t>Total Debt and Age </a:t>
            </a:r>
            <a:r>
              <a:rPr lang="en-GB" dirty="0"/>
              <a:t>– moderate negative correlation – i.e. older people tend to have less debt </a:t>
            </a:r>
          </a:p>
          <a:p>
            <a:pPr marL="167767" indent="0" defTabSz="966338">
              <a:buNone/>
            </a:pPr>
            <a:endParaRPr lang="en-GB" dirty="0"/>
          </a:p>
          <a:p>
            <a:pPr marL="483169" indent="-315402" defTabSz="966338"/>
            <a:r>
              <a:rPr lang="en-GB" b="1" dirty="0"/>
              <a:t>Yearly Income and Age </a:t>
            </a:r>
            <a:r>
              <a:rPr lang="en-GB" dirty="0"/>
              <a:t>– </a:t>
            </a:r>
            <a:r>
              <a:rPr lang="en-GB" dirty="0">
                <a:solidFill>
                  <a:srgbClr val="FF0000"/>
                </a:solidFill>
              </a:rPr>
              <a:t>weak negative correlation i.e.</a:t>
            </a:r>
            <a:r>
              <a:rPr lang="en-GB" dirty="0"/>
              <a:t> older groups tend to have slightly lower income levels</a:t>
            </a:r>
          </a:p>
          <a:p>
            <a:pPr marL="483169" indent="-315402" defTabSz="966338"/>
            <a:r>
              <a:rPr lang="en-GB" b="1" dirty="0"/>
              <a:t>Yearly income and number of credit cards </a:t>
            </a:r>
            <a:r>
              <a:rPr lang="en-GB" dirty="0"/>
              <a:t>– no meaningful correlation</a:t>
            </a:r>
          </a:p>
          <a:p>
            <a:pPr marL="483169" indent="-315402" defTabSz="966338"/>
            <a:r>
              <a:rPr lang="en-GB" dirty="0"/>
              <a:t>Credit rating: </a:t>
            </a:r>
            <a:r>
              <a:rPr lang="en-GB" b="1" dirty="0"/>
              <a:t>all rated Good:  670-739. Credit rating is a strong predictor of Total Debt (chart in back – Poor rating: median debt $65k, Fair: $66k, Good: $54k), Very Good: $54k; </a:t>
            </a:r>
            <a:r>
              <a:rPr lang="en-GB" b="1" u="sng" dirty="0"/>
              <a:t>Exceptional: $57k</a:t>
            </a:r>
          </a:p>
          <a:p>
            <a:pPr marL="483169" indent="-315402" defTabSz="966338"/>
            <a:endParaRPr lang="en-GB" b="1" dirty="0"/>
          </a:p>
          <a:p>
            <a:r>
              <a:rPr lang="en-GB" dirty="0"/>
              <a:t>FICO (Fair Isaac Corporation) scale: Poor: 300-579; Fair: 580-669; Good: 670-739; Very Good: 740-799; Exceptional: 800-850</a:t>
            </a:r>
          </a:p>
        </p:txBody>
      </p:sp>
    </p:spTree>
    <p:extLst>
      <p:ext uri="{BB962C8B-B14F-4D97-AF65-F5344CB8AC3E}">
        <p14:creationId xmlns:p14="http://schemas.microsoft.com/office/powerpoint/2010/main" val="396880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4775" y="750888"/>
            <a:ext cx="6680200" cy="3759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Strong relationship between debt and credit score.</a:t>
            </a:r>
          </a:p>
          <a:p>
            <a:pPr marL="483169" indent="-315402" defTabSz="966338">
              <a:defRPr/>
            </a:pPr>
            <a:r>
              <a:rPr lang="en-GB" dirty="0"/>
              <a:t>FICO (Fair Isaac Corporation) scale: Poor: 300-579; Fair: 580-669; Good: 670-739; Very Good: 740-799; Exceptional: 800-850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877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7:notes"/>
          <p:cNvSpPr txBox="1">
            <a:spLocks noGrp="1"/>
          </p:cNvSpPr>
          <p:nvPr>
            <p:ph type="body" idx="1"/>
          </p:nvPr>
        </p:nvSpPr>
        <p:spPr>
          <a:xfrm>
            <a:off x="688975" y="4760397"/>
            <a:ext cx="5511800" cy="4509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18" tIns="96618" rIns="96618" bIns="9661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sp>
        <p:nvSpPr>
          <p:cNvPr id="270" name="Google Shape;27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04775" y="750888"/>
            <a:ext cx="6680200" cy="3759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dirty="0"/>
          </a:p>
        </p:txBody>
      </p:sp>
      <p:sp>
        <p:nvSpPr>
          <p:cNvPr id="20" name="Google Shape;20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1" name="Google Shape;21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png"/><Relationship Id="rId7" Type="http://schemas.openxmlformats.org/officeDocument/2006/relationships/diagramData" Target="../diagrams/data1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AA9294B7-76FD-7F04-33EF-6FD90779291F}"/>
              </a:ext>
            </a:extLst>
          </p:cNvPr>
          <p:cNvSpPr/>
          <p:nvPr/>
        </p:nvSpPr>
        <p:spPr>
          <a:xfrm>
            <a:off x="694559" y="745797"/>
            <a:ext cx="9700663" cy="553506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Stock numbers on a digital display">
            <a:extLst>
              <a:ext uri="{FF2B5EF4-FFF2-40B4-BE49-F238E27FC236}">
                <a16:creationId xmlns:a16="http://schemas.microsoft.com/office/drawing/2014/main" id="{0D54B59C-8CC9-190A-0812-56D85B98C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744" y="745797"/>
            <a:ext cx="6145215" cy="5535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68739D-FDE6-2006-C5BC-73242CC1F7BB}"/>
              </a:ext>
            </a:extLst>
          </p:cNvPr>
          <p:cNvSpPr txBox="1"/>
          <p:nvPr/>
        </p:nvSpPr>
        <p:spPr>
          <a:xfrm>
            <a:off x="1969979" y="2514600"/>
            <a:ext cx="233542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</a:rPr>
              <a:t>Team D</a:t>
            </a:r>
          </a:p>
          <a:p>
            <a:pPr algn="ctr"/>
            <a:r>
              <a:rPr lang="en-GB" sz="2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Alona </a:t>
            </a:r>
          </a:p>
          <a:p>
            <a:pPr algn="ctr"/>
            <a:r>
              <a:rPr lang="en-GB" sz="2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Igor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Teresa</a:t>
            </a:r>
            <a:r>
              <a:rPr lang="en-GB" sz="28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GB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21582-D854-28CA-5BF7-1E11C386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D35CE-F6E3-F35A-C114-DA21F0FCB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8072" y="60277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Customer Persona: Young Adult (18-30)</a:t>
            </a:r>
            <a:br>
              <a:rPr lang="en-GB" sz="2800" b="1" dirty="0">
                <a:latin typeface="+mj-lt"/>
              </a:rPr>
            </a:br>
            <a:r>
              <a:rPr lang="en-GB" sz="1600" dirty="0">
                <a:latin typeface="+mj-lt"/>
              </a:rPr>
              <a:t>Understanding our customers to drive better engagement</a:t>
            </a:r>
          </a:p>
        </p:txBody>
      </p:sp>
      <p:pic>
        <p:nvPicPr>
          <p:cNvPr id="5" name="Picture 4" descr="Person drinking coffee">
            <a:extLst>
              <a:ext uri="{FF2B5EF4-FFF2-40B4-BE49-F238E27FC236}">
                <a16:creationId xmlns:a16="http://schemas.microsoft.com/office/drawing/2014/main" id="{EF7BEF81-D146-4D5D-1754-6B48DF5175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837" t="4106" r="21130" b="36588"/>
          <a:stretch>
            <a:fillRect/>
          </a:stretch>
        </p:blipFill>
        <p:spPr>
          <a:xfrm>
            <a:off x="9161380" y="0"/>
            <a:ext cx="2388936" cy="162341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5E51FE6-5C6A-6860-032A-D34D6AC3D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72457"/>
              </p:ext>
            </p:extLst>
          </p:nvPr>
        </p:nvGraphicFramePr>
        <p:xfrm>
          <a:off x="928072" y="1446116"/>
          <a:ext cx="10622244" cy="4588869"/>
        </p:xfrm>
        <a:graphic>
          <a:graphicData uri="http://schemas.openxmlformats.org/drawingml/2006/table">
            <a:tbl>
              <a:tblPr firstRow="1" bandRow="1">
                <a:tableStyleId>{8A6D7F6E-5185-47C6-B820-0288A80E2E35}</a:tableStyleId>
              </a:tblPr>
              <a:tblGrid>
                <a:gridCol w="3540748">
                  <a:extLst>
                    <a:ext uri="{9D8B030D-6E8A-4147-A177-3AD203B41FA5}">
                      <a16:colId xmlns:a16="http://schemas.microsoft.com/office/drawing/2014/main" val="3031222506"/>
                    </a:ext>
                  </a:extLst>
                </a:gridCol>
                <a:gridCol w="1598348">
                  <a:extLst>
                    <a:ext uri="{9D8B030D-6E8A-4147-A177-3AD203B41FA5}">
                      <a16:colId xmlns:a16="http://schemas.microsoft.com/office/drawing/2014/main" val="3452238505"/>
                    </a:ext>
                  </a:extLst>
                </a:gridCol>
                <a:gridCol w="1942400">
                  <a:extLst>
                    <a:ext uri="{9D8B030D-6E8A-4147-A177-3AD203B41FA5}">
                      <a16:colId xmlns:a16="http://schemas.microsoft.com/office/drawing/2014/main" val="3282246901"/>
                    </a:ext>
                  </a:extLst>
                </a:gridCol>
                <a:gridCol w="3540748">
                  <a:extLst>
                    <a:ext uri="{9D8B030D-6E8A-4147-A177-3AD203B41FA5}">
                      <a16:colId xmlns:a16="http://schemas.microsoft.com/office/drawing/2014/main" val="1534526220"/>
                    </a:ext>
                  </a:extLst>
                </a:gridCol>
              </a:tblGrid>
              <a:tr h="37265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  <a:sym typeface="Arial"/>
                        </a:rPr>
                        <a:t>Demographics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  <a:sym typeface="Arial"/>
                        </a:rPr>
                        <a:t>Financial Health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600" b="1" i="0" u="none" strike="noStrike" cap="none" dirty="0">
                        <a:solidFill>
                          <a:schemeClr val="dk1"/>
                        </a:solidFill>
                        <a:latin typeface="+mj-lt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i="0" u="none" strike="noStrike" cap="none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  <a:sym typeface="Arial"/>
                        </a:rPr>
                        <a:t>Bank Cards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411926"/>
                  </a:ext>
                </a:extLst>
              </a:tr>
              <a:tr h="10505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Age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23 years old</a:t>
                      </a: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Name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Sarah</a:t>
                      </a:r>
                    </a:p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Career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Junior Data Analyst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Retirement age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66 years of age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Annual income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$43,545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Credit score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711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Credit limit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$13,160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Total debt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$65,660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600" b="0" i="0" u="none" strike="noStrike" cap="none" dirty="0">
                        <a:solidFill>
                          <a:schemeClr val="dk1"/>
                        </a:solidFill>
                        <a:latin typeface="+mn-lt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1" dirty="0">
                          <a:latin typeface="+mn-lt"/>
                        </a:rPr>
                        <a:t>Number of credit cards</a:t>
                      </a:r>
                      <a:r>
                        <a:rPr lang="en-GB" sz="1600" dirty="0">
                          <a:latin typeface="+mn-lt"/>
                        </a:rPr>
                        <a:t>: 1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1" dirty="0">
                          <a:latin typeface="+mn-lt"/>
                        </a:rPr>
                        <a:t>Credit card brand</a:t>
                      </a:r>
                      <a:r>
                        <a:rPr lang="en-GB" sz="1600" dirty="0">
                          <a:latin typeface="+mn-lt"/>
                        </a:rPr>
                        <a:t>: Mastercard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1" dirty="0">
                          <a:latin typeface="+mn-lt"/>
                        </a:rPr>
                        <a:t>Number of debit cards</a:t>
                      </a:r>
                      <a:r>
                        <a:rPr lang="en-GB" sz="1600" dirty="0">
                          <a:latin typeface="+mn-lt"/>
                        </a:rPr>
                        <a:t>: 2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1" dirty="0">
                          <a:latin typeface="+mn-lt"/>
                        </a:rPr>
                        <a:t>Debit card brands</a:t>
                      </a:r>
                      <a:r>
                        <a:rPr lang="en-GB" sz="1600" dirty="0">
                          <a:latin typeface="+mn-lt"/>
                        </a:rPr>
                        <a:t>: Visa Debit (chip)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451657"/>
                  </a:ext>
                </a:extLst>
              </a:tr>
              <a:tr h="4159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Aptos"/>
                          <a:cs typeface="Arial" panose="020B0604020202020204" pitchFamily="34" charset="0"/>
                          <a:sym typeface="Arial"/>
                        </a:rPr>
                        <a:t>Bank Behaviours &amp; Preferences</a:t>
                      </a:r>
                      <a:endParaRPr lang="en-GB" sz="1600" b="1" i="0" u="none" strike="noStrike" cap="none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Aptos"/>
                          <a:cs typeface="Arial" panose="020B0604020202020204" pitchFamily="34" charset="0"/>
                          <a:sym typeface="Arial"/>
                        </a:rPr>
                        <a:t>Challenges &amp; Pain Points</a:t>
                      </a:r>
                      <a:endParaRPr lang="en-GB" sz="1600" b="1" i="0" u="none" strike="noStrike" cap="none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600" b="1" i="0" u="none" strike="noStrike" cap="none" dirty="0">
                        <a:solidFill>
                          <a:schemeClr val="dk1"/>
                        </a:solidFill>
                        <a:latin typeface="+mj-lt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bg1"/>
                          </a:solidFill>
                          <a:latin typeface="+mj-lt"/>
                          <a:ea typeface="Aptos"/>
                          <a:cs typeface="Arial" panose="020B0604020202020204" pitchFamily="34" charset="0"/>
                          <a:sym typeface="Arial"/>
                        </a:rPr>
                        <a:t>Goals</a:t>
                      </a:r>
                      <a:endParaRPr lang="en-GB" sz="1600" b="1" i="0" u="none" strike="noStrike" cap="none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249856"/>
                  </a:ext>
                </a:extLst>
              </a:tr>
              <a:tr h="10502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noProof="0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Mobile banking</a:t>
                      </a:r>
                      <a:r>
                        <a:rPr lang="en-GB" sz="1600" b="0" i="0" u="none" strike="noStrike" cap="none" noProof="0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Primary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noProof="0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Web banking</a:t>
                      </a:r>
                      <a:r>
                        <a:rPr lang="en-GB" sz="1600" b="0" i="0" u="none" strike="noStrike" cap="none" noProof="0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Secondary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noProof="0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Branch</a:t>
                      </a:r>
                      <a:r>
                        <a:rPr lang="en-GB" sz="1600" b="0" i="0" u="none" strike="noStrike" cap="none" noProof="0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: minimal use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noProof="0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Telephone customer service </a:t>
                      </a:r>
                      <a:r>
                        <a:rPr lang="en-GB" sz="1600" b="0" i="0" u="none" strike="noStrike" cap="none" noProof="0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preferred</a:t>
                      </a:r>
                      <a:endParaRPr lang="en-GB" sz="1600" b="0" i="0" u="none" strike="noStrike" cap="none" dirty="0">
                        <a:solidFill>
                          <a:schemeClr val="dk1"/>
                        </a:solidFill>
                        <a:latin typeface="+mn-lt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Better control 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over real-time spending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600" b="0" i="0" u="none" strike="noStrike" cap="none" dirty="0">
                        <a:solidFill>
                          <a:schemeClr val="dk1"/>
                        </a:solidFill>
                        <a:latin typeface="+mn-lt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Managing debt with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 faster paydown or consolidation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600" b="0" i="0" u="none" strike="noStrike" cap="none" dirty="0">
                        <a:solidFill>
                          <a:schemeClr val="dk1"/>
                        </a:solidFill>
                        <a:latin typeface="+mn-lt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Financial: 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Build sold financial foundation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GB" sz="1600" b="0" i="0" u="none" strike="noStrike" cap="none" dirty="0">
                        <a:solidFill>
                          <a:schemeClr val="dk1"/>
                        </a:solidFill>
                        <a:latin typeface="+mn-lt"/>
                        <a:cs typeface="Arial" panose="020B0604020202020204" pitchFamily="34" charset="0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Lifestyle: </a:t>
                      </a: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Aptos"/>
                          <a:cs typeface="Arial" panose="020B0604020202020204" pitchFamily="34" charset="0"/>
                          <a:sym typeface="Arial"/>
                        </a:rPr>
                        <a:t>Travel &amp; home ownership</a:t>
                      </a:r>
                      <a:endParaRPr lang="en-GB" sz="1600" b="0" i="0" u="none" strike="noStrike" cap="none" dirty="0">
                        <a:solidFill>
                          <a:schemeClr val="dk1"/>
                        </a:solidFill>
                        <a:latin typeface="+mn-lt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155950"/>
                  </a:ext>
                </a:extLst>
              </a:tr>
              <a:tr h="372655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800" b="1" i="0" u="none" strike="noStrike" cap="none" noProof="0" dirty="0">
                          <a:solidFill>
                            <a:schemeClr val="bg1"/>
                          </a:solidFill>
                          <a:latin typeface="+mj-lt"/>
                          <a:cs typeface="Arial" panose="020B0604020202020204" pitchFamily="34" charset="0"/>
                          <a:sym typeface="Arial"/>
                        </a:rPr>
                        <a:t>Marketing for Sarah</a:t>
                      </a:r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656290"/>
                  </a:ext>
                </a:extLst>
              </a:tr>
              <a:tr h="105020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noProof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Message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noProof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“Help me take control of my finances today while building towards the future I want, free of debt.”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1" i="0" u="none" strike="noStrike" cap="none" noProof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Tone &amp; Style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u="none" strike="noStrike" cap="none" noProof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Empowering &amp; Supportive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i="0" u="none" strike="noStrike" cap="none" noProof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Modern &amp; Digital first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GB" sz="1600" b="0" i="0" u="none" strike="noStrike" cap="none" noProof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Tone &amp; Style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cap="none" noProof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Empowering &amp; Supportive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cap="none" noProof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Modern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0" i="0" u="none" strike="noStrike" cap="none" noProof="0" dirty="0">
                          <a:solidFill>
                            <a:schemeClr val="bg1"/>
                          </a:solidFill>
                          <a:latin typeface="+mn-lt"/>
                          <a:cs typeface="Arial" panose="020B0604020202020204" pitchFamily="34" charset="0"/>
                          <a:sym typeface="Arial"/>
                        </a:rPr>
                        <a:t>Digital first</a:t>
                      </a:r>
                    </a:p>
                  </a:txBody>
                  <a:tcPr anchor="ctr">
                    <a:solidFill>
                      <a:schemeClr val="bg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46941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9C12B5AF-582C-672E-4863-88495A127004}"/>
              </a:ext>
            </a:extLst>
          </p:cNvPr>
          <p:cNvSpPr txBox="1"/>
          <p:nvPr/>
        </p:nvSpPr>
        <p:spPr>
          <a:xfrm>
            <a:off x="4842389" y="6492874"/>
            <a:ext cx="6167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Key: Average = Median (i.e. middle value when arranged in order). $ rounded to the nearest $5.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31E68-419A-C224-CC28-515D7AA3C3BD}"/>
              </a:ext>
            </a:extLst>
          </p:cNvPr>
          <p:cNvSpPr txBox="1"/>
          <p:nvPr/>
        </p:nvSpPr>
        <p:spPr>
          <a:xfrm>
            <a:off x="928072" y="6492875"/>
            <a:ext cx="1924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Base=520 customers</a:t>
            </a:r>
          </a:p>
        </p:txBody>
      </p:sp>
    </p:spTree>
    <p:extLst>
      <p:ext uri="{BB962C8B-B14F-4D97-AF65-F5344CB8AC3E}">
        <p14:creationId xmlns:p14="http://schemas.microsoft.com/office/powerpoint/2010/main" val="2179864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5E97F-7CBA-EFDC-287D-4F62F398F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Further Analysis Opportunities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EB922F-4A9A-4EDB-9E8D-9CB36B2DC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928986"/>
              </p:ext>
            </p:extLst>
          </p:nvPr>
        </p:nvGraphicFramePr>
        <p:xfrm>
          <a:off x="909371" y="1543532"/>
          <a:ext cx="10697172" cy="3571240"/>
        </p:xfrm>
        <a:graphic>
          <a:graphicData uri="http://schemas.openxmlformats.org/drawingml/2006/table">
            <a:tbl>
              <a:tblPr firstRow="1" bandRow="1">
                <a:tableStyleId>{8A6D7F6E-5185-47C6-B820-0288A80E2E35}</a:tableStyleId>
              </a:tblPr>
              <a:tblGrid>
                <a:gridCol w="3735057">
                  <a:extLst>
                    <a:ext uri="{9D8B030D-6E8A-4147-A177-3AD203B41FA5}">
                      <a16:colId xmlns:a16="http://schemas.microsoft.com/office/drawing/2014/main" val="208573604"/>
                    </a:ext>
                  </a:extLst>
                </a:gridCol>
                <a:gridCol w="6962115">
                  <a:extLst>
                    <a:ext uri="{9D8B030D-6E8A-4147-A177-3AD203B41FA5}">
                      <a16:colId xmlns:a16="http://schemas.microsoft.com/office/drawing/2014/main" val="14391072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+mj-lt"/>
                        </a:rPr>
                        <a:t>Analysis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+mj-lt"/>
                        </a:rPr>
                        <a:t>Opportunity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612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+mn-lt"/>
                        </a:rPr>
                        <a:t>Combine Income + Spending + Debt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1600" b="1" dirty="0">
                          <a:latin typeface="+mn-lt"/>
                        </a:rPr>
                        <a:t>Product Penetration: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latin typeface="+mn-lt"/>
                        </a:rPr>
                        <a:t>Who has the capacity for investment products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latin typeface="+mn-lt"/>
                        </a:rPr>
                        <a:t>Which high-income, low-spending customers are underutilising banking services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latin typeface="+mn-lt"/>
                        </a:rPr>
                        <a:t>Which customers could benefit from refinancing or debt consolidation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0180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+mn-lt"/>
                        </a:rPr>
                        <a:t>Location-Based Analysis: </a:t>
                      </a:r>
                    </a:p>
                    <a:p>
                      <a:r>
                        <a:rPr lang="en-GB" sz="1600" dirty="0">
                          <a:latin typeface="+mn-lt"/>
                        </a:rPr>
                        <a:t>How Income, Spending and Debt differ by region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+mn-lt"/>
                        </a:rPr>
                        <a:t>Product creation: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latin typeface="+mn-lt"/>
                        </a:rPr>
                        <a:t>Personalised local offers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latin typeface="+mn-lt"/>
                        </a:rPr>
                        <a:t>Regional strategy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5547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600" b="1" dirty="0">
                          <a:latin typeface="+mn-lt"/>
                        </a:rPr>
                        <a:t>Combine Income + debt</a:t>
                      </a:r>
                    </a:p>
                    <a:p>
                      <a:r>
                        <a:rPr lang="en-GB" sz="1600" dirty="0">
                          <a:latin typeface="+mn-lt"/>
                        </a:rPr>
                        <a:t>[Low risk: high income, low debt]</a:t>
                      </a:r>
                    </a:p>
                    <a:p>
                      <a:r>
                        <a:rPr lang="en-GB" sz="1600" dirty="0">
                          <a:latin typeface="+mn-lt"/>
                        </a:rPr>
                        <a:t>Emerging risk: mid-income, rising debt]</a:t>
                      </a:r>
                    </a:p>
                    <a:p>
                      <a:r>
                        <a:rPr lang="en-GB" sz="1600" dirty="0">
                          <a:latin typeface="+mn-lt"/>
                        </a:rPr>
                        <a:t>High-risk: low income, high debt]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None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sym typeface="Arial"/>
                        </a:rPr>
                        <a:t>Risk and Financial Health Profiling: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sym typeface="Arial"/>
                        </a:rPr>
                        <a:t>Design programmes for credit improvement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sym typeface="Arial"/>
                        </a:rPr>
                        <a:t>Safe spending guidance</a:t>
                      </a:r>
                    </a:p>
                    <a:p>
                      <a:pPr marL="285750" marR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en-GB" sz="16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sym typeface="Arial"/>
                        </a:rPr>
                        <a:t>Product recommendations aligned to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301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110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089F8-6999-6981-7BAB-A3608E3E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47D43-4602-F065-4F83-A610F5BCA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Bank’s Financial Health</a:t>
            </a:r>
          </a:p>
        </p:txBody>
      </p:sp>
      <p:pic>
        <p:nvPicPr>
          <p:cNvPr id="4" name="Picture 3" descr="A black and white icon with a heart and arrow&#10;&#10;AI-generated content may be incorrect.">
            <a:extLst>
              <a:ext uri="{FF2B5EF4-FFF2-40B4-BE49-F238E27FC236}">
                <a16:creationId xmlns:a16="http://schemas.microsoft.com/office/drawing/2014/main" id="{C5779760-1685-6973-EF4E-29A0D8DF7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923" y="1606956"/>
            <a:ext cx="4403767" cy="364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67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15E58-A6D0-D928-5D98-4B469E7F1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Dashboard: Card Performance and Clients’ Insights</a:t>
            </a:r>
          </a:p>
        </p:txBody>
      </p:sp>
      <p:pic>
        <p:nvPicPr>
          <p:cNvPr id="4" name="Picture 3" descr="A close-up of a graph&#10;&#10;AI-generated content may be incorrect.">
            <a:extLst>
              <a:ext uri="{FF2B5EF4-FFF2-40B4-BE49-F238E27FC236}">
                <a16:creationId xmlns:a16="http://schemas.microsoft.com/office/drawing/2014/main" id="{B67EBF12-D7BF-62AB-6ACC-BEB4FB333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36434"/>
            <a:ext cx="9908458" cy="464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47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5051283" y="2766218"/>
            <a:ext cx="208943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GB" sz="2800" b="1"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B4A57-7A12-6765-CB0B-7E3F82D7F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Trello 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C1A7B-EBE8-8195-CE31-BEC934A7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30" y="1690688"/>
            <a:ext cx="10941139" cy="465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32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E1F84-E4F9-A24C-2E2D-028DC6130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Analysis Debt, Income, 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21AE8-67D0-2588-9094-1CB95E94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2507"/>
            <a:ext cx="5039428" cy="3896269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DA30A65-669C-B775-1543-BA9C2B9DB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858137"/>
              </p:ext>
            </p:extLst>
          </p:nvPr>
        </p:nvGraphicFramePr>
        <p:xfrm>
          <a:off x="5877628" y="2212135"/>
          <a:ext cx="6051614" cy="3780164"/>
        </p:xfrm>
        <a:graphic>
          <a:graphicData uri="http://schemas.openxmlformats.org/drawingml/2006/table">
            <a:tbl>
              <a:tblPr firstRow="1" bandRow="1">
                <a:tableStyleId>{8A6D7F6E-5185-47C6-B820-0288A80E2E35}</a:tableStyleId>
              </a:tblPr>
              <a:tblGrid>
                <a:gridCol w="3025807">
                  <a:extLst>
                    <a:ext uri="{9D8B030D-6E8A-4147-A177-3AD203B41FA5}">
                      <a16:colId xmlns:a16="http://schemas.microsoft.com/office/drawing/2014/main" val="3124393382"/>
                    </a:ext>
                  </a:extLst>
                </a:gridCol>
                <a:gridCol w="3025807">
                  <a:extLst>
                    <a:ext uri="{9D8B030D-6E8A-4147-A177-3AD203B41FA5}">
                      <a16:colId xmlns:a16="http://schemas.microsoft.com/office/drawing/2014/main" val="431396488"/>
                    </a:ext>
                  </a:extLst>
                </a:gridCol>
              </a:tblGrid>
              <a:tr h="1093775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+mj-lt"/>
                        </a:rPr>
                        <a:t>Yearly Income and Debt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+mj-lt"/>
                        </a:rPr>
                        <a:t>Moderate positive correlation – as income increases, total debt tends to grow as well.</a:t>
                      </a:r>
                    </a:p>
                    <a:p>
                      <a:r>
                        <a:rPr lang="en-GB" b="1" dirty="0">
                          <a:latin typeface="+mj-lt"/>
                        </a:rPr>
                        <a:t>Higher earners may carry more debt.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988052"/>
                  </a:ext>
                </a:extLst>
              </a:tr>
              <a:tr h="892290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+mj-lt"/>
                        </a:rPr>
                        <a:t>Yearly Income vs 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Weak negative correlation – older groups tend to have slightly lower income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886841"/>
                  </a:ext>
                </a:extLst>
              </a:tr>
              <a:tr h="864817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+mj-lt"/>
                        </a:rPr>
                        <a:t>Yearly Income vs Number of Credit Cards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b="0" dirty="0">
                          <a:latin typeface="+mj-lt"/>
                        </a:rPr>
                        <a:t>No meaningful correlation</a:t>
                      </a:r>
                    </a:p>
                    <a:p>
                      <a:endParaRPr lang="en-GB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9325083"/>
                  </a:ext>
                </a:extLst>
              </a:tr>
              <a:tr h="864817"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+mj-lt"/>
                        </a:rPr>
                        <a:t>Total debs Vs 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GB" b="1" dirty="0">
                          <a:latin typeface="+mj-lt"/>
                        </a:rPr>
                        <a:t>Moderate negative correlation – older individuals tend to have less debt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3854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868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9A6EE-69B1-28DF-B769-D02612049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1E1B1-806A-A4D7-E682-62E0777E6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Average Income is lowest among those over 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236DA-A4D3-5418-F837-3CF3E34D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8847"/>
            <a:ext cx="7913547" cy="48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1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9DB6B-9109-8463-45F8-94E88C7D8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Credit score is a strong predictor of debt levels.</a:t>
            </a:r>
          </a:p>
        </p:txBody>
      </p:sp>
      <p:pic>
        <p:nvPicPr>
          <p:cNvPr id="8" name="Picture 7" descr="A graph of a number of blue bars&#10;&#10;AI-generated content may be incorrect.">
            <a:extLst>
              <a:ext uri="{FF2B5EF4-FFF2-40B4-BE49-F238E27FC236}">
                <a16:creationId xmlns:a16="http://schemas.microsoft.com/office/drawing/2014/main" id="{8072EFEA-3A3B-76B9-BF36-FF5D39397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8" y="1371961"/>
            <a:ext cx="6672649" cy="4954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30EFDC-7322-09D6-324F-87E750B367E1}"/>
              </a:ext>
            </a:extLst>
          </p:cNvPr>
          <p:cNvSpPr txBox="1"/>
          <p:nvPr/>
        </p:nvSpPr>
        <p:spPr>
          <a:xfrm>
            <a:off x="1408670" y="6334780"/>
            <a:ext cx="85508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Base: Poor/Fair: 429; Good: 931; Very Good: 474; Exceptional: 166</a:t>
            </a:r>
          </a:p>
        </p:txBody>
      </p:sp>
    </p:spTree>
    <p:extLst>
      <p:ext uri="{BB962C8B-B14F-4D97-AF65-F5344CB8AC3E}">
        <p14:creationId xmlns:p14="http://schemas.microsoft.com/office/powerpoint/2010/main" val="490729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08364-F285-0825-09F7-24B8DBD1D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03170-01EC-89E9-055F-F5EC3A76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89" y="194352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Median debt is highest among low credit score groups but rises again for the most credit worthy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19ECD46-465A-25F7-14F6-2AEDF0EF8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82" y="1519915"/>
            <a:ext cx="3237894" cy="1770724"/>
          </a:xfrm>
          <a:prstGeom prst="rect">
            <a:avLst/>
          </a:prstGeom>
        </p:spPr>
      </p:pic>
      <p:pic>
        <p:nvPicPr>
          <p:cNvPr id="8" name="Picture 7" descr="A graph of a credit score group&#10;&#10;AI-generated content may be incorrect.">
            <a:extLst>
              <a:ext uri="{FF2B5EF4-FFF2-40B4-BE49-F238E27FC236}">
                <a16:creationId xmlns:a16="http://schemas.microsoft.com/office/drawing/2014/main" id="{530EF8D7-ECF9-3C6D-DBD6-2C48E6BA4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3" y="1301042"/>
            <a:ext cx="7323116" cy="5408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A95024-EA5C-9F4F-4AF2-4AA9819BBE76}"/>
              </a:ext>
            </a:extLst>
          </p:cNvPr>
          <p:cNvSpPr txBox="1"/>
          <p:nvPr/>
        </p:nvSpPr>
        <p:spPr>
          <a:xfrm>
            <a:off x="7562335" y="6487297"/>
            <a:ext cx="3447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Base: Poor: 81; Fair: 348; Good: 931; Very Good: 474; Exceptional: 166</a:t>
            </a:r>
          </a:p>
        </p:txBody>
      </p:sp>
    </p:spTree>
    <p:extLst>
      <p:ext uri="{BB962C8B-B14F-4D97-AF65-F5344CB8AC3E}">
        <p14:creationId xmlns:p14="http://schemas.microsoft.com/office/powerpoint/2010/main" val="996687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>
          <a:extLst>
            <a:ext uri="{FF2B5EF4-FFF2-40B4-BE49-F238E27FC236}">
              <a16:creationId xmlns:a16="http://schemas.microsoft.com/office/drawing/2014/main" id="{A96E1792-95CC-F379-A2F7-BBA558D1F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DA2F48B-754B-A0AF-6407-3E415C2F751F}"/>
              </a:ext>
            </a:extLst>
          </p:cNvPr>
          <p:cNvSpPr txBox="1"/>
          <p:nvPr/>
        </p:nvSpPr>
        <p:spPr>
          <a:xfrm>
            <a:off x="1638300" y="3027690"/>
            <a:ext cx="29210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  <a:latin typeface="+mn-lt"/>
              </a:rPr>
              <a:t>An exploration of our </a:t>
            </a:r>
            <a:br>
              <a:rPr lang="en-GB" sz="3200" dirty="0">
                <a:solidFill>
                  <a:schemeClr val="bg1"/>
                </a:solidFill>
                <a:latin typeface="+mn-lt"/>
              </a:rPr>
            </a:br>
            <a:r>
              <a:rPr lang="en-GB" sz="3200" dirty="0">
                <a:solidFill>
                  <a:schemeClr val="bg1"/>
                </a:solidFill>
                <a:latin typeface="+mn-lt"/>
              </a:rPr>
              <a:t>Retail Customers</a:t>
            </a:r>
            <a:endParaRPr lang="en-GB" sz="3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DC82BC-2A46-F3FD-722C-F3A6DDEBA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7023" y="0"/>
            <a:ext cx="12489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13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16185F-2193-ED95-ED1D-6BB688466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442A-A129-260B-A208-0CC958895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27724" cy="1325563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Quite a range of credit cards. Recommendation to band those who hold 5 or more credit cards.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FF67F9-BE5B-171D-0241-B90082249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917" y="1147793"/>
            <a:ext cx="3296110" cy="2553056"/>
          </a:xfrm>
          <a:prstGeom prst="rect">
            <a:avLst/>
          </a:prstGeom>
        </p:spPr>
      </p:pic>
      <p:pic>
        <p:nvPicPr>
          <p:cNvPr id="10" name="Picture 9" descr="A graph of a number of credit cards&#10;&#10;AI-generated content may be incorrect.">
            <a:extLst>
              <a:ext uri="{FF2B5EF4-FFF2-40B4-BE49-F238E27FC236}">
                <a16:creationId xmlns:a16="http://schemas.microsoft.com/office/drawing/2014/main" id="{EF7DB0C9-3E58-1464-E2FB-D19BC943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73" y="1411514"/>
            <a:ext cx="6712575" cy="4970162"/>
          </a:xfrm>
          <a:prstGeom prst="rect">
            <a:avLst/>
          </a:prstGeom>
        </p:spPr>
      </p:pic>
      <p:pic>
        <p:nvPicPr>
          <p:cNvPr id="4" name="Picture 3" descr="A screenshot of a black card&#10;&#10;AI-generated content may be incorrect.">
            <a:extLst>
              <a:ext uri="{FF2B5EF4-FFF2-40B4-BE49-F238E27FC236}">
                <a16:creationId xmlns:a16="http://schemas.microsoft.com/office/drawing/2014/main" id="{8049BC51-1A14-0581-563F-AEC82AC2FC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286" y="3819093"/>
            <a:ext cx="4572638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43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586F-4DF8-F696-C851-2A6024142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There is parity in terms of gender by credit score</a:t>
            </a:r>
          </a:p>
        </p:txBody>
      </p:sp>
      <p:pic>
        <p:nvPicPr>
          <p:cNvPr id="8" name="Picture 7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9D678EBF-064C-B92F-06E0-8B408A52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864384"/>
            <a:ext cx="10744200" cy="292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4713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9AD8-83D4-0936-E04D-250D242DA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</a:pPr>
            <a:r>
              <a:rPr lang="en-US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Credit Score: FICO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B7A782-1D9E-2824-FD51-D70C6BD52119}"/>
              </a:ext>
            </a:extLst>
          </p:cNvPr>
          <p:cNvSpPr txBox="1"/>
          <p:nvPr/>
        </p:nvSpPr>
        <p:spPr>
          <a:xfrm>
            <a:off x="497973" y="1133262"/>
            <a:ext cx="5598027" cy="3933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https://www.fico.com/</a:t>
            </a:r>
          </a:p>
        </p:txBody>
      </p:sp>
      <p:pic>
        <p:nvPicPr>
          <p:cNvPr id="8" name="Picture 7" descr="A blue logo with white background&#10;&#10;AI-generated content may be incorrect.">
            <a:extLst>
              <a:ext uri="{FF2B5EF4-FFF2-40B4-BE49-F238E27FC236}">
                <a16:creationId xmlns:a16="http://schemas.microsoft.com/office/drawing/2014/main" id="{DA185668-3B44-0472-9B23-784F2D1D1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75784"/>
            <a:ext cx="4483510" cy="145753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20A09E9-39FD-3F28-A4AB-6408B54DE8A0}"/>
              </a:ext>
            </a:extLst>
          </p:cNvPr>
          <p:cNvGraphicFramePr>
            <a:graphicFrameLocks noGrp="1"/>
          </p:cNvGraphicFramePr>
          <p:nvPr/>
        </p:nvGraphicFramePr>
        <p:xfrm>
          <a:off x="3976914" y="2337520"/>
          <a:ext cx="7707085" cy="3564175"/>
        </p:xfrm>
        <a:graphic>
          <a:graphicData uri="http://schemas.openxmlformats.org/drawingml/2006/table">
            <a:tbl>
              <a:tblPr firstRow="1" bandRow="1">
                <a:tableStyleId>{8A6D7F6E-5185-47C6-B820-0288A80E2E35}</a:tableStyleId>
              </a:tblPr>
              <a:tblGrid>
                <a:gridCol w="2603387">
                  <a:extLst>
                    <a:ext uri="{9D8B030D-6E8A-4147-A177-3AD203B41FA5}">
                      <a16:colId xmlns:a16="http://schemas.microsoft.com/office/drawing/2014/main" val="1612520248"/>
                    </a:ext>
                  </a:extLst>
                </a:gridCol>
                <a:gridCol w="1852410">
                  <a:extLst>
                    <a:ext uri="{9D8B030D-6E8A-4147-A177-3AD203B41FA5}">
                      <a16:colId xmlns:a16="http://schemas.microsoft.com/office/drawing/2014/main" val="864641389"/>
                    </a:ext>
                  </a:extLst>
                </a:gridCol>
                <a:gridCol w="3251288">
                  <a:extLst>
                    <a:ext uri="{9D8B030D-6E8A-4147-A177-3AD203B41FA5}">
                      <a16:colId xmlns:a16="http://schemas.microsoft.com/office/drawing/2014/main" val="824318690"/>
                    </a:ext>
                  </a:extLst>
                </a:gridCol>
              </a:tblGrid>
              <a:tr h="41923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 dirty="0">
                          <a:latin typeface="+mj-lt"/>
                        </a:rPr>
                        <a:t>Score Range (300-850)</a:t>
                      </a: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>
                          <a:latin typeface="+mj-lt"/>
                        </a:rPr>
                        <a:t>Category</a:t>
                      </a: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GB" sz="1600" b="1">
                          <a:latin typeface="+mj-lt"/>
                        </a:rPr>
                        <a:t>Meaning</a:t>
                      </a:r>
                    </a:p>
                  </a:txBody>
                  <a:tcPr marL="56653" marR="56653" marT="28327" marB="28327" anchor="ctr"/>
                </a:tc>
                <a:extLst>
                  <a:ext uri="{0D108BD9-81ED-4DB2-BD59-A6C34878D82A}">
                    <a16:rowId xmlns:a16="http://schemas.microsoft.com/office/drawing/2014/main" val="3117904386"/>
                  </a:ext>
                </a:extLst>
              </a:tr>
              <a:tr h="5891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+mj-lt"/>
                        </a:rPr>
                        <a:t>300–579</a:t>
                      </a: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>
                          <a:latin typeface="+mj-lt"/>
                        </a:rPr>
                        <a:t>Poor</a:t>
                      </a:r>
                      <a:endParaRPr lang="en-GB" sz="1600" dirty="0">
                        <a:latin typeface="+mj-lt"/>
                      </a:endParaRP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+mj-lt"/>
                        </a:rPr>
                        <a:t>High risk; often denied credit or offered very high interest rates</a:t>
                      </a:r>
                    </a:p>
                  </a:txBody>
                  <a:tcPr marL="56653" marR="56653" marT="28327" marB="28327" anchor="ctr"/>
                </a:tc>
                <a:extLst>
                  <a:ext uri="{0D108BD9-81ED-4DB2-BD59-A6C34878D82A}">
                    <a16:rowId xmlns:a16="http://schemas.microsoft.com/office/drawing/2014/main" val="1851567589"/>
                  </a:ext>
                </a:extLst>
              </a:tr>
              <a:tr h="5891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+mj-lt"/>
                        </a:rPr>
                        <a:t>580–669</a:t>
                      </a: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>
                          <a:latin typeface="+mj-lt"/>
                        </a:rPr>
                        <a:t>Fair</a:t>
                      </a:r>
                      <a:endParaRPr lang="en-GB" sz="1600">
                        <a:latin typeface="+mj-lt"/>
                      </a:endParaRP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+mj-lt"/>
                        </a:rPr>
                        <a:t>Subprime borrowers; may qualify for credit but with less favourable terms</a:t>
                      </a:r>
                    </a:p>
                  </a:txBody>
                  <a:tcPr marL="56653" marR="56653" marT="28327" marB="28327" anchor="ctr"/>
                </a:tc>
                <a:extLst>
                  <a:ext uri="{0D108BD9-81ED-4DB2-BD59-A6C34878D82A}">
                    <a16:rowId xmlns:a16="http://schemas.microsoft.com/office/drawing/2014/main" val="2797978521"/>
                  </a:ext>
                </a:extLst>
              </a:tr>
              <a:tr h="5891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+mj-lt"/>
                        </a:rPr>
                        <a:t>670–739</a:t>
                      </a: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>
                          <a:latin typeface="+mj-lt"/>
                        </a:rPr>
                        <a:t>Good</a:t>
                      </a:r>
                      <a:endParaRPr lang="en-GB" sz="1600">
                        <a:latin typeface="+mj-lt"/>
                      </a:endParaRP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+mj-lt"/>
                        </a:rPr>
                        <a:t>Generally acceptable to most lenders; moderate interest rates</a:t>
                      </a:r>
                    </a:p>
                  </a:txBody>
                  <a:tcPr marL="56653" marR="56653" marT="28327" marB="28327" anchor="ctr"/>
                </a:tc>
                <a:extLst>
                  <a:ext uri="{0D108BD9-81ED-4DB2-BD59-A6C34878D82A}">
                    <a16:rowId xmlns:a16="http://schemas.microsoft.com/office/drawing/2014/main" val="2924011470"/>
                  </a:ext>
                </a:extLst>
              </a:tr>
              <a:tr h="5891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+mj-lt"/>
                        </a:rPr>
                        <a:t>740–799</a:t>
                      </a: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 dirty="0">
                          <a:latin typeface="+mj-lt"/>
                        </a:rPr>
                        <a:t>Very Good</a:t>
                      </a:r>
                      <a:endParaRPr lang="en-GB" sz="1600" dirty="0">
                        <a:latin typeface="+mj-lt"/>
                      </a:endParaRP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+mj-lt"/>
                        </a:rPr>
                        <a:t>Strong credit profile; access to better rates and terms</a:t>
                      </a:r>
                    </a:p>
                  </a:txBody>
                  <a:tcPr marL="56653" marR="56653" marT="28327" marB="28327" anchor="ctr"/>
                </a:tc>
                <a:extLst>
                  <a:ext uri="{0D108BD9-81ED-4DB2-BD59-A6C34878D82A}">
                    <a16:rowId xmlns:a16="http://schemas.microsoft.com/office/drawing/2014/main" val="1887579460"/>
                  </a:ext>
                </a:extLst>
              </a:tr>
              <a:tr h="58919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>
                          <a:latin typeface="+mj-lt"/>
                        </a:rPr>
                        <a:t>800–850</a:t>
                      </a: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b="1">
                          <a:latin typeface="+mj-lt"/>
                        </a:rPr>
                        <a:t>Exceptional</a:t>
                      </a:r>
                      <a:endParaRPr lang="en-GB" sz="1600">
                        <a:latin typeface="+mj-lt"/>
                      </a:endParaRPr>
                    </a:p>
                  </a:txBody>
                  <a:tcPr marL="56653" marR="56653" marT="28327" marB="28327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600" dirty="0">
                          <a:latin typeface="+mj-lt"/>
                        </a:rPr>
                        <a:t>Top tier; best borrowing terms, lowest interest rates</a:t>
                      </a:r>
                    </a:p>
                  </a:txBody>
                  <a:tcPr marL="56653" marR="56653" marT="28327" marB="28327" anchor="ctr"/>
                </a:tc>
                <a:extLst>
                  <a:ext uri="{0D108BD9-81ED-4DB2-BD59-A6C34878D82A}">
                    <a16:rowId xmlns:a16="http://schemas.microsoft.com/office/drawing/2014/main" val="302815047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6E7AB8B-C3B8-5D17-267C-30A6C464BB73}"/>
              </a:ext>
            </a:extLst>
          </p:cNvPr>
          <p:cNvSpPr txBox="1"/>
          <p:nvPr/>
        </p:nvSpPr>
        <p:spPr>
          <a:xfrm>
            <a:off x="596900" y="4292600"/>
            <a:ext cx="243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/>
              <a:t>Fair group has sig higher debt than Exceptional group. No differences among other  group</a:t>
            </a:r>
          </a:p>
        </p:txBody>
      </p:sp>
    </p:spTree>
    <p:extLst>
      <p:ext uri="{BB962C8B-B14F-4D97-AF65-F5344CB8AC3E}">
        <p14:creationId xmlns:p14="http://schemas.microsoft.com/office/powerpoint/2010/main" val="2259892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4B6C0-0041-D8FA-4C7B-EF2284C5B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dirty="0">
                <a:latin typeface="+mj-lt"/>
              </a:rPr>
              <a:t>Customer Overview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65C41C-22BF-87A4-057D-D631A7EC1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736864"/>
              </p:ext>
            </p:extLst>
          </p:nvPr>
        </p:nvGraphicFramePr>
        <p:xfrm>
          <a:off x="960284" y="1691706"/>
          <a:ext cx="10393515" cy="3327267"/>
        </p:xfrm>
        <a:graphic>
          <a:graphicData uri="http://schemas.openxmlformats.org/drawingml/2006/table">
            <a:tbl>
              <a:tblPr firstRow="1" bandRow="1">
                <a:tableStyleId>{8A6D7F6E-5185-47C6-B820-0288A80E2E35}</a:tableStyleId>
              </a:tblPr>
              <a:tblGrid>
                <a:gridCol w="2247147">
                  <a:extLst>
                    <a:ext uri="{9D8B030D-6E8A-4147-A177-3AD203B41FA5}">
                      <a16:colId xmlns:a16="http://schemas.microsoft.com/office/drawing/2014/main" val="3965962371"/>
                    </a:ext>
                  </a:extLst>
                </a:gridCol>
                <a:gridCol w="2036592">
                  <a:extLst>
                    <a:ext uri="{9D8B030D-6E8A-4147-A177-3AD203B41FA5}">
                      <a16:colId xmlns:a16="http://schemas.microsoft.com/office/drawing/2014/main" val="2167665373"/>
                    </a:ext>
                  </a:extLst>
                </a:gridCol>
                <a:gridCol w="2036592">
                  <a:extLst>
                    <a:ext uri="{9D8B030D-6E8A-4147-A177-3AD203B41FA5}">
                      <a16:colId xmlns:a16="http://schemas.microsoft.com/office/drawing/2014/main" val="2796411970"/>
                    </a:ext>
                  </a:extLst>
                </a:gridCol>
                <a:gridCol w="2036592">
                  <a:extLst>
                    <a:ext uri="{9D8B030D-6E8A-4147-A177-3AD203B41FA5}">
                      <a16:colId xmlns:a16="http://schemas.microsoft.com/office/drawing/2014/main" val="2346210925"/>
                    </a:ext>
                  </a:extLst>
                </a:gridCol>
                <a:gridCol w="2036592">
                  <a:extLst>
                    <a:ext uri="{9D8B030D-6E8A-4147-A177-3AD203B41FA5}">
                      <a16:colId xmlns:a16="http://schemas.microsoft.com/office/drawing/2014/main" val="4204759069"/>
                    </a:ext>
                  </a:extLst>
                </a:gridCol>
              </a:tblGrid>
              <a:tr h="3605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GB" sz="1400" dirty="0">
                        <a:latin typeface="+mn-lt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Customer Statistics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67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dirty="0">
                          <a:latin typeface="+mn-lt"/>
                        </a:rPr>
                        <a:t>2,000 customers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Range(min-Max)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25%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Median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277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18-101 years of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44 years of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58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84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Retirement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50 – 79 years of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66 years of 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1984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Per capita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$0 – $163145.00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$16824.5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$20,581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$26286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56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Yearly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$1-$307018.00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$32818.5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$40,745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$52,698.5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979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Total debt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$0 - $516263.00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$23986.75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$58251.0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$89070.50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88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Credit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480-850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681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711.5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753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545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>
                          <a:latin typeface="+mn-lt"/>
                        </a:rPr>
                        <a:t>Number of credit cards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1-9 cards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>
                          <a:latin typeface="+mn-lt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381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36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7D8C2-23E1-39D7-8817-940BA5E08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Contents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98B875-F8CF-B6BF-9C3D-C1F9BC3187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Main motivation for selecting this dataset (Alona)</a:t>
            </a:r>
          </a:p>
          <a:p>
            <a:r>
              <a:rPr lang="en-GB" dirty="0"/>
              <a:t>Team Matrix (Teresa)</a:t>
            </a:r>
          </a:p>
          <a:p>
            <a:r>
              <a:rPr lang="en-GB" dirty="0"/>
              <a:t>Executive Summary (Teresa)</a:t>
            </a:r>
          </a:p>
          <a:p>
            <a:r>
              <a:rPr lang="en-GB" dirty="0"/>
              <a:t>Customer overview (Teresa)</a:t>
            </a:r>
          </a:p>
          <a:p>
            <a:r>
              <a:rPr lang="en-GB" dirty="0"/>
              <a:t>Bank’s Financial Health – Tableau Dashboard (Igor)</a:t>
            </a:r>
          </a:p>
          <a:p>
            <a:r>
              <a:rPr lang="en-GB" dirty="0"/>
              <a:t>Appendix:</a:t>
            </a:r>
          </a:p>
          <a:p>
            <a:pPr lvl="1"/>
            <a:r>
              <a:rPr lang="en-GB" dirty="0"/>
              <a:t>Trello Board</a:t>
            </a:r>
          </a:p>
          <a:p>
            <a:pPr lvl="1"/>
            <a:r>
              <a:rPr lang="en-GB" dirty="0"/>
              <a:t>Further analysis opportunities</a:t>
            </a:r>
          </a:p>
          <a:p>
            <a:pPr lvl="1"/>
            <a:r>
              <a:rPr lang="en-GB" dirty="0"/>
              <a:t>Customer and bank details in charts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6684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 sz="2800" b="1" dirty="0">
                <a:latin typeface="Arial"/>
                <a:ea typeface="Arial"/>
                <a:cs typeface="Arial"/>
                <a:sym typeface="Arial"/>
              </a:rPr>
              <a:t>Main motivation for selecting this dataset</a:t>
            </a:r>
            <a:endParaRPr sz="2800" b="1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5A28DC4-4EF0-9FDC-136C-7C5BECF70167}"/>
              </a:ext>
            </a:extLst>
          </p:cNvPr>
          <p:cNvGrpSpPr/>
          <p:nvPr/>
        </p:nvGrpSpPr>
        <p:grpSpPr>
          <a:xfrm>
            <a:off x="1000897" y="1529528"/>
            <a:ext cx="10453816" cy="4564940"/>
            <a:chOff x="1000897" y="1529528"/>
            <a:chExt cx="10453816" cy="4564940"/>
          </a:xfrm>
          <a:solidFill>
            <a:srgbClr val="9BCAC1"/>
          </a:solidFill>
        </p:grpSpPr>
        <p:pic>
          <p:nvPicPr>
            <p:cNvPr id="3" name="Picture 2" descr="Group of people talking">
              <a:extLst>
                <a:ext uri="{FF2B5EF4-FFF2-40B4-BE49-F238E27FC236}">
                  <a16:creationId xmlns:a16="http://schemas.microsoft.com/office/drawing/2014/main" id="{A9B81975-2B91-E8E4-7EC4-3BCF8DD03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69527" y="1529528"/>
              <a:ext cx="5885186" cy="4555093"/>
            </a:xfrm>
            <a:prstGeom prst="rect">
              <a:avLst/>
            </a:prstGeom>
            <a:grp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8AD5B69-6AB0-8D00-029E-D8DE3E6170E3}"/>
                </a:ext>
              </a:extLst>
            </p:cNvPr>
            <p:cNvSpPr txBox="1"/>
            <p:nvPr/>
          </p:nvSpPr>
          <p:spPr>
            <a:xfrm>
              <a:off x="1000897" y="1539375"/>
              <a:ext cx="4301164" cy="4555093"/>
            </a:xfrm>
            <a:prstGeom prst="rect">
              <a:avLst/>
            </a:prstGeom>
            <a:solidFill>
              <a:schemeClr val="bg2">
                <a:lumMod val="10000"/>
                <a:lumOff val="9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b="1" dirty="0"/>
                <a:t>Scenario</a:t>
              </a:r>
              <a:r>
                <a:rPr lang="en-GB" sz="1800" dirty="0"/>
                <a:t>: </a:t>
              </a:r>
            </a:p>
            <a:p>
              <a:endParaRPr lang="en-GB" sz="1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A newly appointed Marketing Manager needs to understand the bank’s customer profile to design effective marketing communications.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20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2000" dirty="0"/>
                <a:t>This dataset was chosen to support that goal by enabling customer segmentation and insight generation.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8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sz="1800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B80B2-D892-1C50-F5B0-0FFC55CC5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Team Matrix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F10210-2325-18DD-6708-24EA99FDE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948078"/>
              </p:ext>
            </p:extLst>
          </p:nvPr>
        </p:nvGraphicFramePr>
        <p:xfrm>
          <a:off x="999613" y="1358387"/>
          <a:ext cx="10130844" cy="4924728"/>
        </p:xfrm>
        <a:graphic>
          <a:graphicData uri="http://schemas.openxmlformats.org/drawingml/2006/table">
            <a:tbl>
              <a:tblPr firstRow="1" bandRow="1">
                <a:tableStyleId>{8A6D7F6E-5185-47C6-B820-0288A80E2E35}</a:tableStyleId>
              </a:tblPr>
              <a:tblGrid>
                <a:gridCol w="2532711">
                  <a:extLst>
                    <a:ext uri="{9D8B030D-6E8A-4147-A177-3AD203B41FA5}">
                      <a16:colId xmlns:a16="http://schemas.microsoft.com/office/drawing/2014/main" val="1101579468"/>
                    </a:ext>
                  </a:extLst>
                </a:gridCol>
                <a:gridCol w="2532711">
                  <a:extLst>
                    <a:ext uri="{9D8B030D-6E8A-4147-A177-3AD203B41FA5}">
                      <a16:colId xmlns:a16="http://schemas.microsoft.com/office/drawing/2014/main" val="2697815639"/>
                    </a:ext>
                  </a:extLst>
                </a:gridCol>
                <a:gridCol w="2532711">
                  <a:extLst>
                    <a:ext uri="{9D8B030D-6E8A-4147-A177-3AD203B41FA5}">
                      <a16:colId xmlns:a16="http://schemas.microsoft.com/office/drawing/2014/main" val="1526531572"/>
                    </a:ext>
                  </a:extLst>
                </a:gridCol>
                <a:gridCol w="2532711">
                  <a:extLst>
                    <a:ext uri="{9D8B030D-6E8A-4147-A177-3AD203B41FA5}">
                      <a16:colId xmlns:a16="http://schemas.microsoft.com/office/drawing/2014/main" val="2507742724"/>
                    </a:ext>
                  </a:extLst>
                </a:gridCol>
              </a:tblGrid>
              <a:tr h="615591">
                <a:tc>
                  <a:txBody>
                    <a:bodyPr/>
                    <a:lstStyle/>
                    <a:p>
                      <a:pPr algn="ctr"/>
                      <a:endParaRPr lang="en-GB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+mn-lt"/>
                        </a:rPr>
                        <a:t>Teresa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+mn-lt"/>
                        </a:rPr>
                        <a:t>Igor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+mn-lt"/>
                        </a:rPr>
                        <a:t>Alona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43202"/>
                  </a:ext>
                </a:extLst>
              </a:tr>
              <a:tr h="615591">
                <a:tc>
                  <a:txBody>
                    <a:bodyPr/>
                    <a:lstStyle/>
                    <a:p>
                      <a:pPr algn="ctr"/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sym typeface="Arial"/>
                        </a:rPr>
                        <a:t>PM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6352704"/>
                  </a:ext>
                </a:extLst>
              </a:tr>
              <a:tr h="615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+mn-lt"/>
                        </a:rPr>
                        <a:t>GitHub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GB" sz="1600" b="1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7774038"/>
                  </a:ext>
                </a:extLst>
              </a:tr>
              <a:tr h="615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+mn-lt"/>
                        </a:rPr>
                        <a:t>ReadMe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495608"/>
                  </a:ext>
                </a:extLst>
              </a:tr>
              <a:tr h="615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+mn-lt"/>
                        </a:rPr>
                        <a:t>Trello</a:t>
                      </a:r>
                      <a:endParaRPr lang="en-GB" sz="16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841421"/>
                  </a:ext>
                </a:extLst>
              </a:tr>
              <a:tr h="6155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600" b="1" dirty="0">
                          <a:latin typeface="+mn-lt"/>
                        </a:rPr>
                        <a:t>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316247"/>
                  </a:ext>
                </a:extLst>
              </a:tr>
              <a:tr h="615591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+mn-lt"/>
                        </a:rPr>
                        <a:t>Tableau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680156"/>
                  </a:ext>
                </a:extLst>
              </a:tr>
              <a:tr h="615591"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latin typeface="+mn-lt"/>
                        </a:rPr>
                        <a:t>Presentation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GB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600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57431"/>
                  </a:ext>
                </a:extLst>
              </a:tr>
            </a:tbl>
          </a:graphicData>
        </a:graphic>
      </p:graphicFrame>
      <p:sp>
        <p:nvSpPr>
          <p:cNvPr id="4" name="Star: 7 Points 3">
            <a:extLst>
              <a:ext uri="{FF2B5EF4-FFF2-40B4-BE49-F238E27FC236}">
                <a16:creationId xmlns:a16="http://schemas.microsoft.com/office/drawing/2014/main" id="{34C19542-30D4-02F5-9329-3B23C965D04C}"/>
              </a:ext>
            </a:extLst>
          </p:cNvPr>
          <p:cNvSpPr/>
          <p:nvPr/>
        </p:nvSpPr>
        <p:spPr>
          <a:xfrm>
            <a:off x="4426400" y="2683950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Star: 7 Points 4">
            <a:extLst>
              <a:ext uri="{FF2B5EF4-FFF2-40B4-BE49-F238E27FC236}">
                <a16:creationId xmlns:a16="http://schemas.microsoft.com/office/drawing/2014/main" id="{688A08B6-FD15-A924-87E2-B6D2E2859D0C}"/>
              </a:ext>
            </a:extLst>
          </p:cNvPr>
          <p:cNvSpPr/>
          <p:nvPr/>
        </p:nvSpPr>
        <p:spPr>
          <a:xfrm>
            <a:off x="4426400" y="3901777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Star: 7 Points 5">
            <a:extLst>
              <a:ext uri="{FF2B5EF4-FFF2-40B4-BE49-F238E27FC236}">
                <a16:creationId xmlns:a16="http://schemas.microsoft.com/office/drawing/2014/main" id="{F5C7D1B2-15FE-3572-95FB-E1683C90C355}"/>
              </a:ext>
            </a:extLst>
          </p:cNvPr>
          <p:cNvSpPr/>
          <p:nvPr/>
        </p:nvSpPr>
        <p:spPr>
          <a:xfrm>
            <a:off x="4426400" y="2084668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Star: 7 Points 6">
            <a:extLst>
              <a:ext uri="{FF2B5EF4-FFF2-40B4-BE49-F238E27FC236}">
                <a16:creationId xmlns:a16="http://schemas.microsoft.com/office/drawing/2014/main" id="{CF63B608-2FFD-335A-6FFF-1DC10D08A21B}"/>
              </a:ext>
            </a:extLst>
          </p:cNvPr>
          <p:cNvSpPr/>
          <p:nvPr/>
        </p:nvSpPr>
        <p:spPr>
          <a:xfrm>
            <a:off x="4426400" y="4590137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tar: 7 Points 7">
            <a:extLst>
              <a:ext uri="{FF2B5EF4-FFF2-40B4-BE49-F238E27FC236}">
                <a16:creationId xmlns:a16="http://schemas.microsoft.com/office/drawing/2014/main" id="{1DE1DB98-823F-D726-9154-BA7AAECBD295}"/>
              </a:ext>
            </a:extLst>
          </p:cNvPr>
          <p:cNvSpPr/>
          <p:nvPr/>
        </p:nvSpPr>
        <p:spPr>
          <a:xfrm>
            <a:off x="6993942" y="2683950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tar: 7 Points 8">
            <a:extLst>
              <a:ext uri="{FF2B5EF4-FFF2-40B4-BE49-F238E27FC236}">
                <a16:creationId xmlns:a16="http://schemas.microsoft.com/office/drawing/2014/main" id="{1D04538E-4A04-DE39-692E-4BEB9D534F71}"/>
              </a:ext>
            </a:extLst>
          </p:cNvPr>
          <p:cNvSpPr/>
          <p:nvPr/>
        </p:nvSpPr>
        <p:spPr>
          <a:xfrm>
            <a:off x="9720461" y="2683950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tar: 7 Points 10">
            <a:extLst>
              <a:ext uri="{FF2B5EF4-FFF2-40B4-BE49-F238E27FC236}">
                <a16:creationId xmlns:a16="http://schemas.microsoft.com/office/drawing/2014/main" id="{6FE28444-1AA3-B2CF-36B9-21763EE78CF9}"/>
              </a:ext>
            </a:extLst>
          </p:cNvPr>
          <p:cNvSpPr/>
          <p:nvPr/>
        </p:nvSpPr>
        <p:spPr>
          <a:xfrm>
            <a:off x="4426400" y="5775128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tar: 7 Points 11">
            <a:extLst>
              <a:ext uri="{FF2B5EF4-FFF2-40B4-BE49-F238E27FC236}">
                <a16:creationId xmlns:a16="http://schemas.microsoft.com/office/drawing/2014/main" id="{37C365B4-6919-DDA4-67FE-F381631466E7}"/>
              </a:ext>
            </a:extLst>
          </p:cNvPr>
          <p:cNvSpPr/>
          <p:nvPr/>
        </p:nvSpPr>
        <p:spPr>
          <a:xfrm>
            <a:off x="6993942" y="4515327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tar: 7 Points 12">
            <a:extLst>
              <a:ext uri="{FF2B5EF4-FFF2-40B4-BE49-F238E27FC236}">
                <a16:creationId xmlns:a16="http://schemas.microsoft.com/office/drawing/2014/main" id="{CD21DC1F-29BD-72E3-F1B2-E56BE9BA5723}"/>
              </a:ext>
            </a:extLst>
          </p:cNvPr>
          <p:cNvSpPr/>
          <p:nvPr/>
        </p:nvSpPr>
        <p:spPr>
          <a:xfrm>
            <a:off x="6993942" y="5775128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F7145875-F0ED-7DA5-5CC3-BAC359F2C9A6}"/>
              </a:ext>
            </a:extLst>
          </p:cNvPr>
          <p:cNvSpPr/>
          <p:nvPr/>
        </p:nvSpPr>
        <p:spPr>
          <a:xfrm>
            <a:off x="9720461" y="5775128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Star: 7 Points 14">
            <a:extLst>
              <a:ext uri="{FF2B5EF4-FFF2-40B4-BE49-F238E27FC236}">
                <a16:creationId xmlns:a16="http://schemas.microsoft.com/office/drawing/2014/main" id="{6035A454-CA71-BF1D-5988-517B2E4E2423}"/>
              </a:ext>
            </a:extLst>
          </p:cNvPr>
          <p:cNvSpPr/>
          <p:nvPr/>
        </p:nvSpPr>
        <p:spPr>
          <a:xfrm>
            <a:off x="9720461" y="3323957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731721F4-8317-1724-1AC4-52C60837A104}"/>
              </a:ext>
            </a:extLst>
          </p:cNvPr>
          <p:cNvSpPr/>
          <p:nvPr/>
        </p:nvSpPr>
        <p:spPr>
          <a:xfrm>
            <a:off x="6993942" y="5145227"/>
            <a:ext cx="422788" cy="383458"/>
          </a:xfrm>
          <a:prstGeom prst="star7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662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C57DD-FD13-9E02-B507-E9B1BE95B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Executive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58D72-FDA3-3AE5-B260-CFDE5B459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ctr">
            <a:normAutofit/>
          </a:bodyPr>
          <a:lstStyle/>
          <a:p>
            <a:r>
              <a:rPr lang="en-GB" dirty="0"/>
              <a:t>Who are our customers?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6343FC-E231-D9CB-8958-45F9375A5337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ctr">
            <a:normAutofit/>
          </a:bodyPr>
          <a:lstStyle/>
          <a:p>
            <a:r>
              <a:rPr lang="en-GB" dirty="0"/>
              <a:t>Bank’s Financial Health </a:t>
            </a:r>
            <a:r>
              <a:rPr lang="en-GB" sz="1400" dirty="0"/>
              <a:t>(1991-2021)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67E1F81-3F1F-1BC6-819B-F891260E833F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6172200" y="2505075"/>
            <a:ext cx="5183188" cy="218579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GB" sz="1800" b="1" dirty="0"/>
              <a:t>2010 marked a high point</a:t>
            </a:r>
            <a:r>
              <a:rPr lang="en-GB" sz="1800" dirty="0"/>
              <a:t> in customer engagement, with peak levels in both total spending and new account openings.</a:t>
            </a:r>
          </a:p>
          <a:p>
            <a:pPr>
              <a:buClr>
                <a:srgbClr val="C00000"/>
              </a:buClr>
              <a:buFont typeface="Arial" panose="020B0604020202020204" pitchFamily="34" charset="0"/>
              <a:buChar char="×"/>
            </a:pPr>
            <a:r>
              <a:rPr lang="en-GB" sz="1800" b="1" dirty="0"/>
              <a:t>Since 2010</a:t>
            </a:r>
            <a:r>
              <a:rPr lang="en-GB" sz="1800" dirty="0"/>
              <a:t>, the bank has experienced a </a:t>
            </a:r>
            <a:r>
              <a:rPr lang="en-GB" sz="1800" b="1" dirty="0"/>
              <a:t>consistent decline</a:t>
            </a:r>
            <a:r>
              <a:rPr lang="en-GB" sz="1800" dirty="0"/>
              <a:t> in both metrics, signalling a long-term shift in customer behaviour and financial activity.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6BC993-4372-B635-6EB8-C143B2805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3048" y="2570311"/>
            <a:ext cx="737564" cy="670645"/>
          </a:xfrm>
          <a:prstGeom prst="rect">
            <a:avLst/>
          </a:prstGeom>
        </p:spPr>
      </p:pic>
      <p:pic>
        <p:nvPicPr>
          <p:cNvPr id="12" name="Picture 11" descr="A black and white icon with a heart and arrow&#10;&#10;AI-generated content may be incorrect.">
            <a:extLst>
              <a:ext uri="{FF2B5EF4-FFF2-40B4-BE49-F238E27FC236}">
                <a16:creationId xmlns:a16="http://schemas.microsoft.com/office/drawing/2014/main" id="{C8BC8A4F-D360-3045-AA6A-3D9EF4A3B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6968" y="5993347"/>
            <a:ext cx="831713" cy="688237"/>
          </a:xfrm>
          <a:prstGeom prst="rect">
            <a:avLst/>
          </a:prstGeom>
        </p:spPr>
      </p:pic>
      <p:pic>
        <p:nvPicPr>
          <p:cNvPr id="14" name="Picture 13" descr="A black and white card with white text&#10;&#10;AI-generated content may be incorrect.">
            <a:extLst>
              <a:ext uri="{FF2B5EF4-FFF2-40B4-BE49-F238E27FC236}">
                <a16:creationId xmlns:a16="http://schemas.microsoft.com/office/drawing/2014/main" id="{7571564E-E5B2-977D-93D0-9EEDA275A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77" y="2570311"/>
            <a:ext cx="782584" cy="561009"/>
          </a:xfrm>
          <a:prstGeom prst="rect">
            <a:avLst/>
          </a:prstGeom>
        </p:spPr>
      </p:pic>
      <p:pic>
        <p:nvPicPr>
          <p:cNvPr id="16" name="Picture 15" descr="A black and white logo&#10;&#10;AI-generated content may be incorrect.">
            <a:extLst>
              <a:ext uri="{FF2B5EF4-FFF2-40B4-BE49-F238E27FC236}">
                <a16:creationId xmlns:a16="http://schemas.microsoft.com/office/drawing/2014/main" id="{3A38C194-0302-C24D-5F5A-D0821000A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07" y="4467208"/>
            <a:ext cx="887036" cy="709629"/>
          </a:xfrm>
          <a:prstGeom prst="rect">
            <a:avLst/>
          </a:prstGeom>
        </p:spPr>
      </p:pic>
      <p:graphicFrame>
        <p:nvGraphicFramePr>
          <p:cNvPr id="18" name="Text Placeholder 3">
            <a:extLst>
              <a:ext uri="{FF2B5EF4-FFF2-40B4-BE49-F238E27FC236}">
                <a16:creationId xmlns:a16="http://schemas.microsoft.com/office/drawing/2014/main" id="{7A9690AA-A6C7-06C4-A030-0920539FA1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3645986"/>
              </p:ext>
            </p:extLst>
          </p:nvPr>
        </p:nvGraphicFramePr>
        <p:xfrm>
          <a:off x="464046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Picture 9" descr="A person and person pictograms&#10;&#10;AI-generated content may be incorrect.">
            <a:extLst>
              <a:ext uri="{FF2B5EF4-FFF2-40B4-BE49-F238E27FC236}">
                <a16:creationId xmlns:a16="http://schemas.microsoft.com/office/drawing/2014/main" id="{786C0C7B-9169-6E93-AD8F-DF7FA92A00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46066" y="4369765"/>
            <a:ext cx="709092" cy="7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21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B96F8-1185-126A-F633-F3F84C079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Let’s Meet Our Customers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677C72-D68D-6CF5-3AFB-218C1C113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84146"/>
            <a:ext cx="10515600" cy="490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131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05A9E-F60F-ED39-1EBA-844D6C151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0C171-920D-6F55-6A04-B0CD7698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22" y="-12166"/>
            <a:ext cx="10515600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Infographic: Customer Overview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76D3C8-6260-43EC-38C6-C99166A7B05B}"/>
              </a:ext>
            </a:extLst>
          </p:cNvPr>
          <p:cNvGrpSpPr/>
          <p:nvPr/>
        </p:nvGrpSpPr>
        <p:grpSpPr>
          <a:xfrm>
            <a:off x="868716" y="1187897"/>
            <a:ext cx="7035783" cy="2258829"/>
            <a:chOff x="868716" y="1187897"/>
            <a:chExt cx="7035783" cy="22588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C74A546-1063-6684-ABEA-239BD58CDF54}"/>
                </a:ext>
              </a:extLst>
            </p:cNvPr>
            <p:cNvSpPr/>
            <p:nvPr/>
          </p:nvSpPr>
          <p:spPr>
            <a:xfrm>
              <a:off x="868716" y="1187897"/>
              <a:ext cx="3349027" cy="22588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t"/>
              <a:endParaRPr lang="en-GB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341808-7DB7-0DA8-85BE-083B76BCDE87}"/>
                </a:ext>
              </a:extLst>
            </p:cNvPr>
            <p:cNvSpPr/>
            <p:nvPr/>
          </p:nvSpPr>
          <p:spPr>
            <a:xfrm>
              <a:off x="4555472" y="1187897"/>
              <a:ext cx="3349027" cy="22588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t"/>
              <a:endParaRPr lang="en-GB" dirty="0"/>
            </a:p>
          </p:txBody>
        </p:sp>
      </p:grpSp>
      <p:pic>
        <p:nvPicPr>
          <p:cNvPr id="7" name="Graphic 6" descr="Universal access with solid fill">
            <a:extLst>
              <a:ext uri="{FF2B5EF4-FFF2-40B4-BE49-F238E27FC236}">
                <a16:creationId xmlns:a16="http://schemas.microsoft.com/office/drawing/2014/main" id="{02221800-2117-F419-79E3-D03F6B3DC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63228" y="1703104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7DBD2-6861-E009-2303-C065F95DACF6}"/>
              </a:ext>
            </a:extLst>
          </p:cNvPr>
          <p:cNvSpPr txBox="1"/>
          <p:nvPr/>
        </p:nvSpPr>
        <p:spPr>
          <a:xfrm>
            <a:off x="1612064" y="1240610"/>
            <a:ext cx="1816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2,000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  <a:r>
              <a:rPr lang="en-GB" sz="1600" b="1" dirty="0">
                <a:solidFill>
                  <a:schemeClr val="bg1"/>
                </a:solidFill>
              </a:rPr>
              <a:t>Customers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0E66433-A6E8-B9A7-A474-AB7D03A6B9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447534"/>
              </p:ext>
            </p:extLst>
          </p:nvPr>
        </p:nvGraphicFramePr>
        <p:xfrm>
          <a:off x="864867" y="2695506"/>
          <a:ext cx="3349026" cy="741680"/>
        </p:xfrm>
        <a:graphic>
          <a:graphicData uri="http://schemas.openxmlformats.org/drawingml/2006/table">
            <a:tbl>
              <a:tblPr firstRow="1" bandRow="1">
                <a:tableStyleId>{D39C3D3E-881A-42AF-8B0A-486E69755366}</a:tableStyleId>
              </a:tblPr>
              <a:tblGrid>
                <a:gridCol w="1116342">
                  <a:extLst>
                    <a:ext uri="{9D8B030D-6E8A-4147-A177-3AD203B41FA5}">
                      <a16:colId xmlns:a16="http://schemas.microsoft.com/office/drawing/2014/main" val="2655340857"/>
                    </a:ext>
                  </a:extLst>
                </a:gridCol>
                <a:gridCol w="1116342">
                  <a:extLst>
                    <a:ext uri="{9D8B030D-6E8A-4147-A177-3AD203B41FA5}">
                      <a16:colId xmlns:a16="http://schemas.microsoft.com/office/drawing/2014/main" val="4204889940"/>
                    </a:ext>
                  </a:extLst>
                </a:gridCol>
                <a:gridCol w="1116342">
                  <a:extLst>
                    <a:ext uri="{9D8B030D-6E8A-4147-A177-3AD203B41FA5}">
                      <a16:colId xmlns:a16="http://schemas.microsoft.com/office/drawing/2014/main" val="21807653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Youngest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Average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Oldest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0577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18 yrs 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44 yrs old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1" dirty="0">
                          <a:solidFill>
                            <a:schemeClr val="bg1"/>
                          </a:solidFill>
                        </a:rPr>
                        <a:t>101 yrs old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021967"/>
                  </a:ext>
                </a:extLst>
              </a:tr>
            </a:tbl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E1030095-2C8E-157D-87BA-D9CD4577BD37}"/>
              </a:ext>
            </a:extLst>
          </p:cNvPr>
          <p:cNvGrpSpPr/>
          <p:nvPr/>
        </p:nvGrpSpPr>
        <p:grpSpPr>
          <a:xfrm>
            <a:off x="4643285" y="1240610"/>
            <a:ext cx="3232844" cy="1484025"/>
            <a:chOff x="4643285" y="1240610"/>
            <a:chExt cx="3232844" cy="148402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A94DA0-C54F-0A41-A265-C8D3611F2C7E}"/>
                </a:ext>
              </a:extLst>
            </p:cNvPr>
            <p:cNvSpPr txBox="1"/>
            <p:nvPr/>
          </p:nvSpPr>
          <p:spPr>
            <a:xfrm>
              <a:off x="4643285" y="1240610"/>
              <a:ext cx="32328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Demographic Profile</a:t>
              </a:r>
            </a:p>
            <a:p>
              <a:endParaRPr lang="en-GB" dirty="0">
                <a:solidFill>
                  <a:schemeClr val="bg1"/>
                </a:solidFill>
              </a:endParaRPr>
            </a:p>
          </p:txBody>
        </p:sp>
        <p:pic>
          <p:nvPicPr>
            <p:cNvPr id="23" name="Graphic 22" descr="Gender outline">
              <a:extLst>
                <a:ext uri="{FF2B5EF4-FFF2-40B4-BE49-F238E27FC236}">
                  <a16:creationId xmlns:a16="http://schemas.microsoft.com/office/drawing/2014/main" id="{2D6B211D-D743-9CBD-589D-B0AE434BE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886918" y="1810235"/>
              <a:ext cx="882678" cy="9144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CCE8D47-D52F-FF72-8DF7-B1227FAD2D84}"/>
              </a:ext>
            </a:extLst>
          </p:cNvPr>
          <p:cNvGrpSpPr/>
          <p:nvPr/>
        </p:nvGrpSpPr>
        <p:grpSpPr>
          <a:xfrm>
            <a:off x="8242229" y="1187897"/>
            <a:ext cx="3501999" cy="2258829"/>
            <a:chOff x="8242229" y="1187897"/>
            <a:chExt cx="3501999" cy="225882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D60D448-2EEB-C062-27B6-AD2212807508}"/>
                </a:ext>
              </a:extLst>
            </p:cNvPr>
            <p:cNvSpPr/>
            <p:nvPr/>
          </p:nvSpPr>
          <p:spPr>
            <a:xfrm>
              <a:off x="8395201" y="1187897"/>
              <a:ext cx="3349027" cy="22588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fontAlgn="t"/>
              <a:endParaRPr lang="en-GB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AF9AFE9-A327-673F-D60A-52A15C05E2F8}"/>
                </a:ext>
              </a:extLst>
            </p:cNvPr>
            <p:cNvSpPr txBox="1"/>
            <p:nvPr/>
          </p:nvSpPr>
          <p:spPr>
            <a:xfrm>
              <a:off x="8242229" y="1240610"/>
              <a:ext cx="3232844" cy="55399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Financial Health</a:t>
              </a:r>
            </a:p>
            <a:p>
              <a:pPr algn="ctr"/>
              <a:endParaRPr lang="en-GB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Graphic 26" descr="Heart with pulse outline">
            <a:extLst>
              <a:ext uri="{FF2B5EF4-FFF2-40B4-BE49-F238E27FC236}">
                <a16:creationId xmlns:a16="http://schemas.microsoft.com/office/drawing/2014/main" id="{DEE24A07-CFA7-334E-2EF6-05BDC0D289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936822" y="1076936"/>
            <a:ext cx="914400" cy="914400"/>
          </a:xfrm>
          <a:prstGeom prst="rect">
            <a:avLst/>
          </a:prstGeom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16D680A1-E1E1-C05A-5D3E-0CDF63709E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83926"/>
              </p:ext>
            </p:extLst>
          </p:nvPr>
        </p:nvGraphicFramePr>
        <p:xfrm>
          <a:off x="4566241" y="3083332"/>
          <a:ext cx="3349028" cy="370840"/>
        </p:xfrm>
        <a:graphic>
          <a:graphicData uri="http://schemas.openxmlformats.org/drawingml/2006/table">
            <a:tbl>
              <a:tblPr firstRow="1" bandRow="1">
                <a:tableStyleId>{D39C3D3E-881A-42AF-8B0A-486E69755366}</a:tableStyleId>
              </a:tblPr>
              <a:tblGrid>
                <a:gridCol w="1674514">
                  <a:extLst>
                    <a:ext uri="{9D8B030D-6E8A-4147-A177-3AD203B41FA5}">
                      <a16:colId xmlns:a16="http://schemas.microsoft.com/office/drawing/2014/main" val="1387350359"/>
                    </a:ext>
                  </a:extLst>
                </a:gridCol>
                <a:gridCol w="1674514">
                  <a:extLst>
                    <a:ext uri="{9D8B030D-6E8A-4147-A177-3AD203B41FA5}">
                      <a16:colId xmlns:a16="http://schemas.microsoft.com/office/drawing/2014/main" val="33997924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Retirement age</a:t>
                      </a:r>
                      <a:endParaRPr lang="en-GB" sz="1400" b="1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u="none" strike="noStrike" cap="none" dirty="0">
                          <a:solidFill>
                            <a:schemeClr val="bg1"/>
                          </a:solidFill>
                          <a:sym typeface="Arial"/>
                        </a:rPr>
                        <a:t>66 yrs of age</a:t>
                      </a:r>
                      <a:endParaRPr lang="en-GB" sz="1400" b="1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8701463"/>
                  </a:ext>
                </a:extLst>
              </a:tr>
            </a:tbl>
          </a:graphicData>
        </a:graphic>
      </p:graphicFrame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D4570747-BF97-92DC-5667-8E9E6B040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991780"/>
              </p:ext>
            </p:extLst>
          </p:nvPr>
        </p:nvGraphicFramePr>
        <p:xfrm>
          <a:off x="8384820" y="1885256"/>
          <a:ext cx="3349028" cy="1577933"/>
        </p:xfrm>
        <a:graphic>
          <a:graphicData uri="http://schemas.openxmlformats.org/drawingml/2006/table">
            <a:tbl>
              <a:tblPr firstRow="1" bandRow="1">
                <a:tableStyleId>{D39C3D3E-881A-42AF-8B0A-486E69755366}</a:tableStyleId>
              </a:tblPr>
              <a:tblGrid>
                <a:gridCol w="1674514">
                  <a:extLst>
                    <a:ext uri="{9D8B030D-6E8A-4147-A177-3AD203B41FA5}">
                      <a16:colId xmlns:a16="http://schemas.microsoft.com/office/drawing/2014/main" val="3903603515"/>
                    </a:ext>
                  </a:extLst>
                </a:gridCol>
                <a:gridCol w="1674514">
                  <a:extLst>
                    <a:ext uri="{9D8B030D-6E8A-4147-A177-3AD203B41FA5}">
                      <a16:colId xmlns:a16="http://schemas.microsoft.com/office/drawing/2014/main" val="2514379755"/>
                    </a:ext>
                  </a:extLst>
                </a:gridCol>
              </a:tblGrid>
              <a:tr h="805902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Annual Income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400" b="1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$40,745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Credit Limit: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400" b="1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$12,595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224356502"/>
                  </a:ext>
                </a:extLst>
              </a:tr>
              <a:tr h="772031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Credit Score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400" b="1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712</a:t>
                      </a:r>
                      <a:r>
                        <a:rPr lang="en-GB" sz="10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/850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Total Debt</a:t>
                      </a: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400" b="1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$58,250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585717"/>
                  </a:ext>
                </a:extLst>
              </a:tr>
            </a:tbl>
          </a:graphicData>
        </a:graphic>
      </p:graphicFrame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9851A97F-ED30-E0FD-A401-2885B720B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6783608"/>
              </p:ext>
            </p:extLst>
          </p:nvPr>
        </p:nvGraphicFramePr>
        <p:xfrm>
          <a:off x="8591680" y="2935646"/>
          <a:ext cx="1272205" cy="243840"/>
        </p:xfrm>
        <a:graphic>
          <a:graphicData uri="http://schemas.openxmlformats.org/drawingml/2006/table">
            <a:tbl>
              <a:tblPr firstRow="1" bandRow="1">
                <a:tableStyleId>{8A6D7F6E-5185-47C6-B820-0288A80E2E35}</a:tableStyleId>
              </a:tblPr>
              <a:tblGrid>
                <a:gridCol w="254441">
                  <a:extLst>
                    <a:ext uri="{9D8B030D-6E8A-4147-A177-3AD203B41FA5}">
                      <a16:colId xmlns:a16="http://schemas.microsoft.com/office/drawing/2014/main" val="3666163387"/>
                    </a:ext>
                  </a:extLst>
                </a:gridCol>
                <a:gridCol w="254441">
                  <a:extLst>
                    <a:ext uri="{9D8B030D-6E8A-4147-A177-3AD203B41FA5}">
                      <a16:colId xmlns:a16="http://schemas.microsoft.com/office/drawing/2014/main" val="1818436758"/>
                    </a:ext>
                  </a:extLst>
                </a:gridCol>
                <a:gridCol w="254441">
                  <a:extLst>
                    <a:ext uri="{9D8B030D-6E8A-4147-A177-3AD203B41FA5}">
                      <a16:colId xmlns:a16="http://schemas.microsoft.com/office/drawing/2014/main" val="798645086"/>
                    </a:ext>
                  </a:extLst>
                </a:gridCol>
                <a:gridCol w="254441">
                  <a:extLst>
                    <a:ext uri="{9D8B030D-6E8A-4147-A177-3AD203B41FA5}">
                      <a16:colId xmlns:a16="http://schemas.microsoft.com/office/drawing/2014/main" val="2986954334"/>
                    </a:ext>
                  </a:extLst>
                </a:gridCol>
                <a:gridCol w="254441">
                  <a:extLst>
                    <a:ext uri="{9D8B030D-6E8A-4147-A177-3AD203B41FA5}">
                      <a16:colId xmlns:a16="http://schemas.microsoft.com/office/drawing/2014/main" val="9504541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dirty="0">
                          <a:latin typeface="+mn-lt"/>
                        </a:rPr>
                        <a:t>X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000" dirty="0">
                        <a:latin typeface="+mn-lt"/>
                      </a:endParaRP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261585"/>
                  </a:ext>
                </a:extLst>
              </a:tr>
            </a:tbl>
          </a:graphicData>
        </a:graphic>
      </p:graphicFrame>
      <p:pic>
        <p:nvPicPr>
          <p:cNvPr id="38" name="Graphic 37" descr="Debt outline">
            <a:extLst>
              <a:ext uri="{FF2B5EF4-FFF2-40B4-BE49-F238E27FC236}">
                <a16:creationId xmlns:a16="http://schemas.microsoft.com/office/drawing/2014/main" id="{58B710CE-1183-CF41-9027-3CC49EB2B0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05919" y="2865007"/>
            <a:ext cx="538309" cy="538309"/>
          </a:xfrm>
          <a:prstGeom prst="rect">
            <a:avLst/>
          </a:prstGeom>
        </p:spPr>
      </p:pic>
      <p:pic>
        <p:nvPicPr>
          <p:cNvPr id="40" name="Graphic 39" descr="Money outline">
            <a:extLst>
              <a:ext uri="{FF2B5EF4-FFF2-40B4-BE49-F238E27FC236}">
                <a16:creationId xmlns:a16="http://schemas.microsoft.com/office/drawing/2014/main" id="{14EFAEBA-62D7-FAFE-4748-FB03E861D1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13299" y="2147154"/>
            <a:ext cx="489040" cy="489040"/>
          </a:xfrm>
          <a:prstGeom prst="rect">
            <a:avLst/>
          </a:prstGeom>
        </p:spPr>
      </p:pic>
      <p:pic>
        <p:nvPicPr>
          <p:cNvPr id="42" name="Graphic 41" descr="Credit card outline">
            <a:extLst>
              <a:ext uri="{FF2B5EF4-FFF2-40B4-BE49-F238E27FC236}">
                <a16:creationId xmlns:a16="http://schemas.microsoft.com/office/drawing/2014/main" id="{B305DB4F-4406-28D1-2C10-87E06A0E1F3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05919" y="2175121"/>
            <a:ext cx="559160" cy="489040"/>
          </a:xfrm>
          <a:prstGeom prst="rect">
            <a:avLst/>
          </a:prstGeom>
        </p:spPr>
      </p:pic>
      <p:pic>
        <p:nvPicPr>
          <p:cNvPr id="46" name="Graphic 45" descr="Credit card outline">
            <a:extLst>
              <a:ext uri="{FF2B5EF4-FFF2-40B4-BE49-F238E27FC236}">
                <a16:creationId xmlns:a16="http://schemas.microsoft.com/office/drawing/2014/main" id="{E033D11A-B55A-7C96-319D-20727FC83F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37310" y="4624085"/>
            <a:ext cx="914400" cy="9144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50E021B-757F-9355-0299-4CDEF6EE021F}"/>
              </a:ext>
            </a:extLst>
          </p:cNvPr>
          <p:cNvSpPr/>
          <p:nvPr/>
        </p:nvSpPr>
        <p:spPr>
          <a:xfrm>
            <a:off x="845915" y="3963760"/>
            <a:ext cx="3349027" cy="2258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en-GB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CEB8A9B-1444-62CB-CC1C-DC36BC03D1D9}"/>
              </a:ext>
            </a:extLst>
          </p:cNvPr>
          <p:cNvSpPr txBox="1"/>
          <p:nvPr/>
        </p:nvSpPr>
        <p:spPr>
          <a:xfrm>
            <a:off x="868716" y="3963760"/>
            <a:ext cx="3458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Bank Cards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09F4594-4AE9-A74E-2782-EB58673A4E69}"/>
              </a:ext>
            </a:extLst>
          </p:cNvPr>
          <p:cNvSpPr txBox="1"/>
          <p:nvPr/>
        </p:nvSpPr>
        <p:spPr>
          <a:xfrm>
            <a:off x="4943178" y="2005825"/>
            <a:ext cx="927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49%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CE2496A-C49A-8A09-67E5-D693ECE3A0B3}"/>
              </a:ext>
            </a:extLst>
          </p:cNvPr>
          <p:cNvSpPr txBox="1"/>
          <p:nvPr/>
        </p:nvSpPr>
        <p:spPr>
          <a:xfrm>
            <a:off x="6785512" y="2005825"/>
            <a:ext cx="927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51%</a:t>
            </a: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8E98DFE9-C71A-CAEB-D398-2F79D89A1D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3350259"/>
              </p:ext>
            </p:extLst>
          </p:nvPr>
        </p:nvGraphicFramePr>
        <p:xfrm>
          <a:off x="845916" y="4378584"/>
          <a:ext cx="3371826" cy="1828800"/>
        </p:xfrm>
        <a:graphic>
          <a:graphicData uri="http://schemas.openxmlformats.org/drawingml/2006/table">
            <a:tbl>
              <a:tblPr firstRow="1" bandRow="1">
                <a:tableStyleId>{D39C3D3E-881A-42AF-8B0A-486E69755366}</a:tableStyleId>
              </a:tblPr>
              <a:tblGrid>
                <a:gridCol w="1123942">
                  <a:extLst>
                    <a:ext uri="{9D8B030D-6E8A-4147-A177-3AD203B41FA5}">
                      <a16:colId xmlns:a16="http://schemas.microsoft.com/office/drawing/2014/main" val="3903603515"/>
                    </a:ext>
                  </a:extLst>
                </a:gridCol>
                <a:gridCol w="1123942">
                  <a:extLst>
                    <a:ext uri="{9D8B030D-6E8A-4147-A177-3AD203B41FA5}">
                      <a16:colId xmlns:a16="http://schemas.microsoft.com/office/drawing/2014/main" val="2514379755"/>
                    </a:ext>
                  </a:extLst>
                </a:gridCol>
                <a:gridCol w="1123942">
                  <a:extLst>
                    <a:ext uri="{9D8B030D-6E8A-4147-A177-3AD203B41FA5}">
                      <a16:colId xmlns:a16="http://schemas.microsoft.com/office/drawing/2014/main" val="53592886"/>
                    </a:ext>
                  </a:extLst>
                </a:gridCol>
              </a:tblGrid>
              <a:tr h="23232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200" b="1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2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Overall Use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2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Brand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358933"/>
                  </a:ext>
                </a:extLst>
              </a:tr>
              <a:tr h="39495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Credit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8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33%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0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39%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427035"/>
                  </a:ext>
                </a:extLst>
              </a:tr>
              <a:tr h="39495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Debit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8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57%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0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62%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56502"/>
                  </a:ext>
                </a:extLst>
              </a:tr>
              <a:tr h="39495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Pre-Paid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8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0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66%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85717"/>
                  </a:ext>
                </a:extLst>
              </a:tr>
            </a:tbl>
          </a:graphicData>
        </a:graphic>
      </p:graphicFrame>
      <p:pic>
        <p:nvPicPr>
          <p:cNvPr id="62" name="Picture 61">
            <a:extLst>
              <a:ext uri="{FF2B5EF4-FFF2-40B4-BE49-F238E27FC236}">
                <a16:creationId xmlns:a16="http://schemas.microsoft.com/office/drawing/2014/main" id="{D08A2F6C-AC84-C37C-FCC9-F659B7AC1B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6200000">
            <a:off x="2800715" y="5459220"/>
            <a:ext cx="1027841" cy="468486"/>
          </a:xfrm>
          <a:prstGeom prst="rect">
            <a:avLst/>
          </a:prstGeom>
        </p:spPr>
      </p:pic>
      <p:pic>
        <p:nvPicPr>
          <p:cNvPr id="64" name="Picture 63" descr="A blue and white logo&#10;&#10;AI-generated content may be incorrect.">
            <a:extLst>
              <a:ext uri="{FF2B5EF4-FFF2-40B4-BE49-F238E27FC236}">
                <a16:creationId xmlns:a16="http://schemas.microsoft.com/office/drawing/2014/main" id="{8FE74F93-498C-B1C2-598D-6C609270AC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 rot="16200000">
            <a:off x="2959502" y="4794998"/>
            <a:ext cx="490229" cy="248448"/>
          </a:xfrm>
          <a:prstGeom prst="rect">
            <a:avLst/>
          </a:prstGeom>
        </p:spPr>
      </p:pic>
      <p:pic>
        <p:nvPicPr>
          <p:cNvPr id="70" name="Graphic 69" descr="Credit card outline">
            <a:extLst>
              <a:ext uri="{FF2B5EF4-FFF2-40B4-BE49-F238E27FC236}">
                <a16:creationId xmlns:a16="http://schemas.microsoft.com/office/drawing/2014/main" id="{9D528422-361B-269D-2128-851A1523F9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72317" y="3845504"/>
            <a:ext cx="651847" cy="651847"/>
          </a:xfrm>
          <a:prstGeom prst="rect">
            <a:avLst/>
          </a:prstGeom>
        </p:spPr>
      </p:pic>
      <p:pic>
        <p:nvPicPr>
          <p:cNvPr id="75" name="Graphic 74" descr="Credit card outline">
            <a:extLst>
              <a:ext uri="{FF2B5EF4-FFF2-40B4-BE49-F238E27FC236}">
                <a16:creationId xmlns:a16="http://schemas.microsoft.com/office/drawing/2014/main" id="{0ED05856-ADC0-74F5-64E5-4537C092E6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046867" y="4608880"/>
            <a:ext cx="914400" cy="91440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8F6AAED-C180-0C99-D9BD-68544DA0343A}"/>
              </a:ext>
            </a:extLst>
          </p:cNvPr>
          <p:cNvSpPr/>
          <p:nvPr/>
        </p:nvSpPr>
        <p:spPr>
          <a:xfrm>
            <a:off x="4555472" y="3948555"/>
            <a:ext cx="3349027" cy="2258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en-GB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8128EB4-2A84-D02E-F71E-0CDB0CE0E139}"/>
              </a:ext>
            </a:extLst>
          </p:cNvPr>
          <p:cNvSpPr txBox="1"/>
          <p:nvPr/>
        </p:nvSpPr>
        <p:spPr>
          <a:xfrm>
            <a:off x="4578273" y="3948555"/>
            <a:ext cx="3458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Credit Limits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5A533F25-0960-B0A2-F53D-EA21125210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796451"/>
              </p:ext>
            </p:extLst>
          </p:nvPr>
        </p:nvGraphicFramePr>
        <p:xfrm>
          <a:off x="4555473" y="4363379"/>
          <a:ext cx="3320656" cy="1828800"/>
        </p:xfrm>
        <a:graphic>
          <a:graphicData uri="http://schemas.openxmlformats.org/drawingml/2006/table">
            <a:tbl>
              <a:tblPr firstRow="1" bandRow="1">
                <a:tableStyleId>{D39C3D3E-881A-42AF-8B0A-486E69755366}</a:tableStyleId>
              </a:tblPr>
              <a:tblGrid>
                <a:gridCol w="1660328">
                  <a:extLst>
                    <a:ext uri="{9D8B030D-6E8A-4147-A177-3AD203B41FA5}">
                      <a16:colId xmlns:a16="http://schemas.microsoft.com/office/drawing/2014/main" val="3903603515"/>
                    </a:ext>
                  </a:extLst>
                </a:gridCol>
                <a:gridCol w="1660328">
                  <a:extLst>
                    <a:ext uri="{9D8B030D-6E8A-4147-A177-3AD203B41FA5}">
                      <a16:colId xmlns:a16="http://schemas.microsoft.com/office/drawing/2014/main" val="2514379755"/>
                    </a:ext>
                  </a:extLst>
                </a:gridCol>
              </a:tblGrid>
              <a:tr h="23232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200" b="1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2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Limit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358933"/>
                  </a:ext>
                </a:extLst>
              </a:tr>
              <a:tr h="39495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Credit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8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$10,100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427035"/>
                  </a:ext>
                </a:extLst>
              </a:tr>
              <a:tr h="39495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Debit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8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$16,455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56502"/>
                  </a:ext>
                </a:extLst>
              </a:tr>
              <a:tr h="39495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Pre-Paid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8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$65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85717"/>
                  </a:ext>
                </a:extLst>
              </a:tr>
            </a:tbl>
          </a:graphicData>
        </a:graphic>
      </p:graphicFrame>
      <p:pic>
        <p:nvPicPr>
          <p:cNvPr id="81" name="Graphic 80" descr="Credit card outline">
            <a:extLst>
              <a:ext uri="{FF2B5EF4-FFF2-40B4-BE49-F238E27FC236}">
                <a16:creationId xmlns:a16="http://schemas.microsoft.com/office/drawing/2014/main" id="{CE74AD9F-AC91-EC72-D064-AD786BD7A0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281874" y="3830299"/>
            <a:ext cx="651847" cy="651847"/>
          </a:xfrm>
          <a:prstGeom prst="rect">
            <a:avLst/>
          </a:prstGeom>
        </p:spPr>
      </p:pic>
      <p:pic>
        <p:nvPicPr>
          <p:cNvPr id="82" name="Graphic 81" descr="Credit card outline">
            <a:extLst>
              <a:ext uri="{FF2B5EF4-FFF2-40B4-BE49-F238E27FC236}">
                <a16:creationId xmlns:a16="http://schemas.microsoft.com/office/drawing/2014/main" id="{2FD7CD2A-9409-9609-2D89-5B4226B9CF4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86595" y="4581736"/>
            <a:ext cx="914400" cy="9144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2454F7A2-2E2D-8888-32F6-E6E38AFEC12C}"/>
              </a:ext>
            </a:extLst>
          </p:cNvPr>
          <p:cNvSpPr/>
          <p:nvPr/>
        </p:nvSpPr>
        <p:spPr>
          <a:xfrm>
            <a:off x="8395200" y="3921411"/>
            <a:ext cx="3349027" cy="22588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endParaRPr lang="en-GB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2CB9C1-2067-82F0-B430-1EA514AF4D27}"/>
              </a:ext>
            </a:extLst>
          </p:cNvPr>
          <p:cNvSpPr txBox="1"/>
          <p:nvPr/>
        </p:nvSpPr>
        <p:spPr>
          <a:xfrm>
            <a:off x="8418001" y="3921411"/>
            <a:ext cx="34588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Transactions</a:t>
            </a:r>
          </a:p>
          <a:p>
            <a:pPr algn="ctr"/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85" name="Table 84">
            <a:extLst>
              <a:ext uri="{FF2B5EF4-FFF2-40B4-BE49-F238E27FC236}">
                <a16:creationId xmlns:a16="http://schemas.microsoft.com/office/drawing/2014/main" id="{DE004806-479D-EDFB-E3E0-D26198386B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303176"/>
              </p:ext>
            </p:extLst>
          </p:nvPr>
        </p:nvGraphicFramePr>
        <p:xfrm>
          <a:off x="8395201" y="4336235"/>
          <a:ext cx="3320656" cy="1828800"/>
        </p:xfrm>
        <a:graphic>
          <a:graphicData uri="http://schemas.openxmlformats.org/drawingml/2006/table">
            <a:tbl>
              <a:tblPr firstRow="1" bandRow="1">
                <a:tableStyleId>{D39C3D3E-881A-42AF-8B0A-486E69755366}</a:tableStyleId>
              </a:tblPr>
              <a:tblGrid>
                <a:gridCol w="1660328">
                  <a:extLst>
                    <a:ext uri="{9D8B030D-6E8A-4147-A177-3AD203B41FA5}">
                      <a16:colId xmlns:a16="http://schemas.microsoft.com/office/drawing/2014/main" val="3903603515"/>
                    </a:ext>
                  </a:extLst>
                </a:gridCol>
                <a:gridCol w="1660328">
                  <a:extLst>
                    <a:ext uri="{9D8B030D-6E8A-4147-A177-3AD203B41FA5}">
                      <a16:colId xmlns:a16="http://schemas.microsoft.com/office/drawing/2014/main" val="2514379755"/>
                    </a:ext>
                  </a:extLst>
                </a:gridCol>
              </a:tblGrid>
              <a:tr h="23232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GB" sz="1200" b="1" i="0" u="none" strike="noStrike" cap="none" dirty="0">
                        <a:solidFill>
                          <a:schemeClr val="bg1"/>
                        </a:solidFill>
                        <a:latin typeface="Arial"/>
                        <a:cs typeface="Arial"/>
                        <a:sym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2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Limit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4358933"/>
                  </a:ext>
                </a:extLst>
              </a:tr>
              <a:tr h="39495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Credit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8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$1,275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427035"/>
                  </a:ext>
                </a:extLst>
              </a:tr>
              <a:tr h="39495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Debit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8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$1,015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356502"/>
                  </a:ext>
                </a:extLst>
              </a:tr>
              <a:tr h="394954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4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Pre-Paid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800" b="1" i="0" u="none" strike="noStrike" cap="none" dirty="0">
                          <a:solidFill>
                            <a:schemeClr val="bg1"/>
                          </a:solidFill>
                          <a:latin typeface="Arial"/>
                          <a:cs typeface="Arial"/>
                          <a:sym typeface="Arial"/>
                        </a:rPr>
                        <a:t>$380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85717"/>
                  </a:ext>
                </a:extLst>
              </a:tr>
            </a:tbl>
          </a:graphicData>
        </a:graphic>
      </p:graphicFrame>
      <p:pic>
        <p:nvPicPr>
          <p:cNvPr id="86" name="Graphic 85" descr="Credit card outline">
            <a:extLst>
              <a:ext uri="{FF2B5EF4-FFF2-40B4-BE49-F238E27FC236}">
                <a16:creationId xmlns:a16="http://schemas.microsoft.com/office/drawing/2014/main" id="{23AE456A-1A40-664C-AFC0-2F3F474D1E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21602" y="3803155"/>
            <a:ext cx="651847" cy="651847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EAD426DC-E1FD-A8DD-2848-1BE669968B5B}"/>
              </a:ext>
            </a:extLst>
          </p:cNvPr>
          <p:cNvSpPr txBox="1"/>
          <p:nvPr/>
        </p:nvSpPr>
        <p:spPr>
          <a:xfrm>
            <a:off x="784803" y="6506608"/>
            <a:ext cx="4385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Base: 2,000 customers; 6,146 cards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2645D7E-3C90-579E-532F-E38308305580}"/>
              </a:ext>
            </a:extLst>
          </p:cNvPr>
          <p:cNvSpPr txBox="1"/>
          <p:nvPr/>
        </p:nvSpPr>
        <p:spPr>
          <a:xfrm>
            <a:off x="4327561" y="6508283"/>
            <a:ext cx="6167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Key: Average = Median (i.e. middle value when arranged in order). $ rounded to the nearest $5. </a:t>
            </a:r>
          </a:p>
        </p:txBody>
      </p:sp>
    </p:spTree>
    <p:extLst>
      <p:ext uri="{BB962C8B-B14F-4D97-AF65-F5344CB8AC3E}">
        <p14:creationId xmlns:p14="http://schemas.microsoft.com/office/powerpoint/2010/main" val="1308868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273940E-5700-0C71-88BD-7CA9DB5AE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215719"/>
              </p:ext>
            </p:extLst>
          </p:nvPr>
        </p:nvGraphicFramePr>
        <p:xfrm>
          <a:off x="720126" y="1532342"/>
          <a:ext cx="11019930" cy="4520305"/>
        </p:xfrm>
        <a:graphic>
          <a:graphicData uri="http://schemas.openxmlformats.org/drawingml/2006/table">
            <a:tbl>
              <a:tblPr firstRow="1" bandRow="1">
                <a:tableStyleId>{8A6D7F6E-5185-47C6-B820-0288A80E2E35}</a:tableStyleId>
              </a:tblPr>
              <a:tblGrid>
                <a:gridCol w="1836655">
                  <a:extLst>
                    <a:ext uri="{9D8B030D-6E8A-4147-A177-3AD203B41FA5}">
                      <a16:colId xmlns:a16="http://schemas.microsoft.com/office/drawing/2014/main" val="3846388632"/>
                    </a:ext>
                  </a:extLst>
                </a:gridCol>
                <a:gridCol w="1836655">
                  <a:extLst>
                    <a:ext uri="{9D8B030D-6E8A-4147-A177-3AD203B41FA5}">
                      <a16:colId xmlns:a16="http://schemas.microsoft.com/office/drawing/2014/main" val="3716568593"/>
                    </a:ext>
                  </a:extLst>
                </a:gridCol>
                <a:gridCol w="1836655">
                  <a:extLst>
                    <a:ext uri="{9D8B030D-6E8A-4147-A177-3AD203B41FA5}">
                      <a16:colId xmlns:a16="http://schemas.microsoft.com/office/drawing/2014/main" val="3849953053"/>
                    </a:ext>
                  </a:extLst>
                </a:gridCol>
                <a:gridCol w="1836655">
                  <a:extLst>
                    <a:ext uri="{9D8B030D-6E8A-4147-A177-3AD203B41FA5}">
                      <a16:colId xmlns:a16="http://schemas.microsoft.com/office/drawing/2014/main" val="3662358405"/>
                    </a:ext>
                  </a:extLst>
                </a:gridCol>
                <a:gridCol w="1836655">
                  <a:extLst>
                    <a:ext uri="{9D8B030D-6E8A-4147-A177-3AD203B41FA5}">
                      <a16:colId xmlns:a16="http://schemas.microsoft.com/office/drawing/2014/main" val="1562355867"/>
                    </a:ext>
                  </a:extLst>
                </a:gridCol>
                <a:gridCol w="1836655">
                  <a:extLst>
                    <a:ext uri="{9D8B030D-6E8A-4147-A177-3AD203B41FA5}">
                      <a16:colId xmlns:a16="http://schemas.microsoft.com/office/drawing/2014/main" val="1098324293"/>
                    </a:ext>
                  </a:extLst>
                </a:gridCol>
              </a:tblGrid>
              <a:tr h="979087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Median</a:t>
                      </a:r>
                    </a:p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(Annual)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Young Adults</a:t>
                      </a:r>
                    </a:p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&lt;30 yrs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Emerging Families</a:t>
                      </a:r>
                    </a:p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31-40 yrs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Established Adults</a:t>
                      </a:r>
                    </a:p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41-50 yrs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Pre-Retirement</a:t>
                      </a:r>
                    </a:p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51-60 yrs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Retirement/</a:t>
                      </a:r>
                    </a:p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Senior Adults</a:t>
                      </a:r>
                    </a:p>
                    <a:p>
                      <a:pPr algn="ctr"/>
                      <a:r>
                        <a:rPr lang="en-GB" sz="2000" b="1" dirty="0">
                          <a:latin typeface="+mj-lt"/>
                        </a:rPr>
                        <a:t>60+ yrs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647030"/>
                  </a:ext>
                </a:extLst>
              </a:tr>
              <a:tr h="70289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0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sym typeface="Arial"/>
                        </a:rPr>
                        <a:t>Income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$44k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$42k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$40k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$41k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$36k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040244"/>
                  </a:ext>
                </a:extLst>
              </a:tr>
              <a:tr h="702893">
                <a:tc>
                  <a:txBody>
                    <a:bodyPr/>
                    <a:lstStyle/>
                    <a:p>
                      <a:r>
                        <a:rPr lang="en-GB" sz="2000" b="1" dirty="0">
                          <a:latin typeface="+mn-lt"/>
                        </a:rPr>
                        <a:t>Total Debt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$67K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$65k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$62k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$69k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$16k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443105"/>
                  </a:ext>
                </a:extLst>
              </a:tr>
              <a:tr h="70289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0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sym typeface="Arial"/>
                        </a:rPr>
                        <a:t>Spending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$39k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$46k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$47k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£50k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tx1"/>
                          </a:solidFill>
                          <a:latin typeface="+mj-lt"/>
                          <a:sym typeface="Arial"/>
                        </a:rPr>
                        <a:t>$48k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8292070"/>
                  </a:ext>
                </a:extLst>
              </a:tr>
              <a:tr h="70289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0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sym typeface="Arial"/>
                        </a:rPr>
                        <a:t>Credit Cards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4526505"/>
                  </a:ext>
                </a:extLst>
              </a:tr>
              <a:tr h="702893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2000" b="1" i="0" u="none" strike="noStrike" cap="none" dirty="0">
                          <a:solidFill>
                            <a:schemeClr val="dk1"/>
                          </a:solidFill>
                          <a:latin typeface="+mn-lt"/>
                          <a:sym typeface="Arial"/>
                        </a:rPr>
                        <a:t>Credit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712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711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708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GB" sz="1600" b="1" i="0" u="none" strike="noStrike" cap="none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714</a:t>
                      </a: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45567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539AB9-EE10-ED2E-7DDA-3D446B43F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126" y="365125"/>
            <a:ext cx="10633674" cy="1325563"/>
          </a:xfrm>
        </p:spPr>
        <p:txBody>
          <a:bodyPr>
            <a:normAutofit/>
          </a:bodyPr>
          <a:lstStyle/>
          <a:p>
            <a:r>
              <a:rPr lang="en-GB" sz="2800" b="1" dirty="0">
                <a:latin typeface="+mj-lt"/>
              </a:rPr>
              <a:t>Age is an important predictor of financial health, especially for older groups</a:t>
            </a:r>
            <a:endParaRPr lang="en-GB" sz="2800" dirty="0">
              <a:latin typeface="+mj-lt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6D7847-18AC-3EBD-57FD-055C46F1CB0E}"/>
              </a:ext>
            </a:extLst>
          </p:cNvPr>
          <p:cNvSpPr txBox="1"/>
          <p:nvPr/>
        </p:nvSpPr>
        <p:spPr>
          <a:xfrm>
            <a:off x="838200" y="6362070"/>
            <a:ext cx="43856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Base: 2,000 customers; 6,146 cards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32AD34-7319-11CA-A24C-EB5021221882}"/>
              </a:ext>
            </a:extLst>
          </p:cNvPr>
          <p:cNvSpPr txBox="1"/>
          <p:nvPr/>
        </p:nvSpPr>
        <p:spPr>
          <a:xfrm>
            <a:off x="4380958" y="6363745"/>
            <a:ext cx="61674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Key: Average = Median (i.e. middle value when arranged in order). $ rounded to the nearest $1k. </a:t>
            </a:r>
          </a:p>
        </p:txBody>
      </p:sp>
    </p:spTree>
    <p:extLst>
      <p:ext uri="{BB962C8B-B14F-4D97-AF65-F5344CB8AC3E}">
        <p14:creationId xmlns:p14="http://schemas.microsoft.com/office/powerpoint/2010/main" val="707618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4160</TotalTime>
  <Words>1552</Words>
  <Application>Microsoft Office PowerPoint</Application>
  <PresentationFormat>Widescreen</PresentationFormat>
  <Paragraphs>314</Paragraphs>
  <Slides>23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Play</vt:lpstr>
      <vt:lpstr>Arial</vt:lpstr>
      <vt:lpstr>Wingdings</vt:lpstr>
      <vt:lpstr>Office Theme</vt:lpstr>
      <vt:lpstr>PowerPoint Presentation</vt:lpstr>
      <vt:lpstr>PowerPoint Presentation</vt:lpstr>
      <vt:lpstr>Contents</vt:lpstr>
      <vt:lpstr>Main motivation for selecting this dataset</vt:lpstr>
      <vt:lpstr>Team Matrix</vt:lpstr>
      <vt:lpstr>Executive Summary</vt:lpstr>
      <vt:lpstr>Let’s Meet Our Customers</vt:lpstr>
      <vt:lpstr>Infographic: Customer Overview</vt:lpstr>
      <vt:lpstr>Age is an important predictor of financial health, especially for older groups</vt:lpstr>
      <vt:lpstr>Customer Persona: Young Adult (18-30) Understanding our customers to drive better engagement</vt:lpstr>
      <vt:lpstr>Further Analysis Opportunities</vt:lpstr>
      <vt:lpstr>Bank’s Financial Health</vt:lpstr>
      <vt:lpstr>Dashboard: Card Performance and Clients’ Insights</vt:lpstr>
      <vt:lpstr>Appendix</vt:lpstr>
      <vt:lpstr>Trello Board</vt:lpstr>
      <vt:lpstr>Analysis Debt, Income, Age</vt:lpstr>
      <vt:lpstr>Average Income is lowest among those over 60</vt:lpstr>
      <vt:lpstr>Credit score is a strong predictor of debt levels.</vt:lpstr>
      <vt:lpstr>Median debt is highest among low credit score groups but rises again for the most credit worthy</vt:lpstr>
      <vt:lpstr>Quite a range of credit cards. Recommendation to band those who hold 5 or more credit cards. </vt:lpstr>
      <vt:lpstr>There is parity in terms of gender by credit score</vt:lpstr>
      <vt:lpstr>Credit Score: FICO Score</vt:lpstr>
      <vt:lpstr>Customer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Teresa McGarry</dc:creator>
  <cp:lastModifiedBy>Teresa McGarry</cp:lastModifiedBy>
  <cp:revision>158</cp:revision>
  <cp:lastPrinted>2025-12-11T09:46:00Z</cp:lastPrinted>
  <dcterms:created xsi:type="dcterms:W3CDTF">2025-11-21T13:21:10Z</dcterms:created>
  <dcterms:modified xsi:type="dcterms:W3CDTF">2025-12-11T14:55:37Z</dcterms:modified>
</cp:coreProperties>
</file>